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344" r:id="rId4"/>
    <p:sldId id="350" r:id="rId5"/>
    <p:sldId id="258" r:id="rId6"/>
    <p:sldId id="262" r:id="rId7"/>
    <p:sldId id="351" r:id="rId8"/>
    <p:sldId id="348" r:id="rId9"/>
    <p:sldId id="345" r:id="rId10"/>
    <p:sldId id="349" r:id="rId11"/>
    <p:sldId id="268" r:id="rId12"/>
    <p:sldId id="341" r:id="rId13"/>
    <p:sldId id="332" r:id="rId14"/>
    <p:sldId id="333" r:id="rId15"/>
    <p:sldId id="266" r:id="rId16"/>
    <p:sldId id="272" r:id="rId17"/>
    <p:sldId id="273" r:id="rId18"/>
    <p:sldId id="336" r:id="rId19"/>
    <p:sldId id="337" r:id="rId20"/>
    <p:sldId id="338" r:id="rId21"/>
    <p:sldId id="274" r:id="rId22"/>
    <p:sldId id="283" r:id="rId23"/>
    <p:sldId id="346" r:id="rId24"/>
    <p:sldId id="347" r:id="rId25"/>
    <p:sldId id="299" r:id="rId26"/>
    <p:sldId id="301" r:id="rId27"/>
    <p:sldId id="307" r:id="rId28"/>
    <p:sldId id="308" r:id="rId29"/>
    <p:sldId id="343" r:id="rId30"/>
    <p:sldId id="310" r:id="rId31"/>
    <p:sldId id="311" r:id="rId32"/>
    <p:sldId id="312" r:id="rId33"/>
    <p:sldId id="313" r:id="rId34"/>
    <p:sldId id="315" r:id="rId35"/>
    <p:sldId id="317" r:id="rId36"/>
  </p:sldIdLst>
  <p:sldSz cx="9144000" cy="5143500" type="screen16x9"/>
  <p:notesSz cx="6858000" cy="9144000"/>
  <p:embeddedFontLst>
    <p:embeddedFont>
      <p:font typeface="Cambria Math" panose="02040503050406030204" pitchFamily="18" charset="0"/>
      <p:regular r:id="rId38"/>
    </p:embeddedFont>
    <p:embeddedFont>
      <p:font typeface="PT Serif" panose="020A0603040505020204" pitchFamily="18" charset="77"/>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D08C"/>
    <a:srgbClr val="FF6E6B"/>
    <a:srgbClr val="4D4E4E"/>
    <a:srgbClr val="91D08F"/>
    <a:srgbClr val="A5EF82"/>
    <a:srgbClr val="FA9A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D0843-3021-D6A7-2966-CB37CA485F30}" v="792" dt="2023-04-04T03:56:02.175"/>
    <p1510:client id="{A86A98D8-F952-08CE-285D-4698E973853A}" v="501" dt="2023-04-04T07:21:44.775"/>
  </p1510:revLst>
</p1510:revInfo>
</file>

<file path=ppt/tableStyles.xml><?xml version="1.0" encoding="utf-8"?>
<a:tblStyleLst xmlns:a="http://schemas.openxmlformats.org/drawingml/2006/main" def="{D8BEB3EA-E940-472B-8125-216AE72E8D71}">
  <a:tblStyle styleId="{D8BEB3EA-E940-472B-8125-216AE72E8D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97"/>
    <p:restoredTop sz="73296"/>
  </p:normalViewPr>
  <p:slideViewPr>
    <p:cSldViewPr snapToGrid="0">
      <p:cViewPr varScale="1">
        <p:scale>
          <a:sx n="110" d="100"/>
          <a:sy n="110" d="100"/>
        </p:scale>
        <p:origin x="184" y="3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Partap" userId="S::aditi712@stanford.edu::b8d20bd2-9dd7-4a14-a138-03419559091a" providerId="AD" clId="Web-{A86A98D8-F952-08CE-285D-4698E973853A}"/>
    <pc:docChg chg="delSld modSld">
      <pc:chgData name="Aditi Partap" userId="S::aditi712@stanford.edu::b8d20bd2-9dd7-4a14-a138-03419559091a" providerId="AD" clId="Web-{A86A98D8-F952-08CE-285D-4698E973853A}" dt="2023-04-04T07:21:44.775" v="415" actId="14100"/>
      <pc:docMkLst>
        <pc:docMk/>
      </pc:docMkLst>
      <pc:sldChg chg="modSp">
        <pc:chgData name="Aditi Partap" userId="S::aditi712@stanford.edu::b8d20bd2-9dd7-4a14-a138-03419559091a" providerId="AD" clId="Web-{A86A98D8-F952-08CE-285D-4698E973853A}" dt="2023-04-04T06:59:47.142" v="0" actId="14100"/>
        <pc:sldMkLst>
          <pc:docMk/>
          <pc:sldMk cId="0" sldId="260"/>
        </pc:sldMkLst>
        <pc:spChg chg="mod">
          <ac:chgData name="Aditi Partap" userId="S::aditi712@stanford.edu::b8d20bd2-9dd7-4a14-a138-03419559091a" providerId="AD" clId="Web-{A86A98D8-F952-08CE-285D-4698E973853A}" dt="2023-04-04T06:59:47.142" v="0" actId="14100"/>
          <ac:spMkLst>
            <pc:docMk/>
            <pc:sldMk cId="0" sldId="260"/>
            <ac:spMk id="121" creationId="{00000000-0000-0000-0000-000000000000}"/>
          </ac:spMkLst>
        </pc:spChg>
      </pc:sldChg>
      <pc:sldChg chg="modSp">
        <pc:chgData name="Aditi Partap" userId="S::aditi712@stanford.edu::b8d20bd2-9dd7-4a14-a138-03419559091a" providerId="AD" clId="Web-{A86A98D8-F952-08CE-285D-4698E973853A}" dt="2023-04-04T07:00:09.081" v="2" actId="1076"/>
        <pc:sldMkLst>
          <pc:docMk/>
          <pc:sldMk cId="0" sldId="265"/>
        </pc:sldMkLst>
        <pc:spChg chg="mod">
          <ac:chgData name="Aditi Partap" userId="S::aditi712@stanford.edu::b8d20bd2-9dd7-4a14-a138-03419559091a" providerId="AD" clId="Web-{A86A98D8-F952-08CE-285D-4698E973853A}" dt="2023-04-04T07:00:09.081" v="2" actId="1076"/>
          <ac:spMkLst>
            <pc:docMk/>
            <pc:sldMk cId="0" sldId="265"/>
            <ac:spMk id="196" creationId="{00000000-0000-0000-0000-000000000000}"/>
          </ac:spMkLst>
        </pc:spChg>
      </pc:sldChg>
      <pc:sldChg chg="modSp">
        <pc:chgData name="Aditi Partap" userId="S::aditi712@stanford.edu::b8d20bd2-9dd7-4a14-a138-03419559091a" providerId="AD" clId="Web-{A86A98D8-F952-08CE-285D-4698E973853A}" dt="2023-04-04T07:04:15.228" v="32"/>
        <pc:sldMkLst>
          <pc:docMk/>
          <pc:sldMk cId="0" sldId="274"/>
        </pc:sldMkLst>
        <pc:spChg chg="mod">
          <ac:chgData name="Aditi Partap" userId="S::aditi712@stanford.edu::b8d20bd2-9dd7-4a14-a138-03419559091a" providerId="AD" clId="Web-{A86A98D8-F952-08CE-285D-4698E973853A}" dt="2023-04-04T07:01:12.832" v="4" actId="1076"/>
          <ac:spMkLst>
            <pc:docMk/>
            <pc:sldMk cId="0" sldId="274"/>
            <ac:spMk id="330" creationId="{00000000-0000-0000-0000-000000000000}"/>
          </ac:spMkLst>
        </pc:spChg>
        <pc:graphicFrameChg chg="mod modGraphic">
          <ac:chgData name="Aditi Partap" userId="S::aditi712@stanford.edu::b8d20bd2-9dd7-4a14-a138-03419559091a" providerId="AD" clId="Web-{A86A98D8-F952-08CE-285D-4698E973853A}" dt="2023-04-04T07:04:15.228" v="32"/>
          <ac:graphicFrameMkLst>
            <pc:docMk/>
            <pc:sldMk cId="0" sldId="274"/>
            <ac:graphicFrameMk id="3" creationId="{A5AD4EEE-535F-C5E1-5C85-C09186154DF3}"/>
          </ac:graphicFrameMkLst>
        </pc:graphicFrameChg>
      </pc:sldChg>
      <pc:sldChg chg="del">
        <pc:chgData name="Aditi Partap" userId="S::aditi712@stanford.edu::b8d20bd2-9dd7-4a14-a138-03419559091a" providerId="AD" clId="Web-{A86A98D8-F952-08CE-285D-4698E973853A}" dt="2023-04-04T07:04:44.401" v="33"/>
        <pc:sldMkLst>
          <pc:docMk/>
          <pc:sldMk cId="0" sldId="281"/>
        </pc:sldMkLst>
      </pc:sldChg>
      <pc:sldChg chg="addSp delSp modSp">
        <pc:chgData name="Aditi Partap" userId="S::aditi712@stanford.edu::b8d20bd2-9dd7-4a14-a138-03419559091a" providerId="AD" clId="Web-{A86A98D8-F952-08CE-285D-4698E973853A}" dt="2023-04-04T07:13:25.245" v="178" actId="20577"/>
        <pc:sldMkLst>
          <pc:docMk/>
          <pc:sldMk cId="0" sldId="283"/>
        </pc:sldMkLst>
        <pc:spChg chg="add mod">
          <ac:chgData name="Aditi Partap" userId="S::aditi712@stanford.edu::b8d20bd2-9dd7-4a14-a138-03419559091a" providerId="AD" clId="Web-{A86A98D8-F952-08CE-285D-4698E973853A}" dt="2023-04-04T07:13:21.182" v="177" actId="20577"/>
          <ac:spMkLst>
            <pc:docMk/>
            <pc:sldMk cId="0" sldId="283"/>
            <ac:spMk id="2" creationId="{4CAA49ED-ECB6-0E1B-1E43-A9F4399FED57}"/>
          </ac:spMkLst>
        </pc:spChg>
        <pc:spChg chg="add mod">
          <ac:chgData name="Aditi Partap" userId="S::aditi712@stanford.edu::b8d20bd2-9dd7-4a14-a138-03419559091a" providerId="AD" clId="Web-{A86A98D8-F952-08CE-285D-4698E973853A}" dt="2023-04-04T07:13:25.245" v="178" actId="20577"/>
          <ac:spMkLst>
            <pc:docMk/>
            <pc:sldMk cId="0" sldId="283"/>
            <ac:spMk id="3" creationId="{5598CE06-8160-29F5-EE06-D5BDAE450080}"/>
          </ac:spMkLst>
        </pc:spChg>
        <pc:spChg chg="add mod">
          <ac:chgData name="Aditi Partap" userId="S::aditi712@stanford.edu::b8d20bd2-9dd7-4a14-a138-03419559091a" providerId="AD" clId="Web-{A86A98D8-F952-08CE-285D-4698E973853A}" dt="2023-04-04T07:13:15.479" v="176" actId="20577"/>
          <ac:spMkLst>
            <pc:docMk/>
            <pc:sldMk cId="0" sldId="283"/>
            <ac:spMk id="4" creationId="{1DEF41CE-F202-81A8-D75A-A2EEA744DB24}"/>
          </ac:spMkLst>
        </pc:spChg>
        <pc:spChg chg="add mod">
          <ac:chgData name="Aditi Partap" userId="S::aditi712@stanford.edu::b8d20bd2-9dd7-4a14-a138-03419559091a" providerId="AD" clId="Web-{A86A98D8-F952-08CE-285D-4698E973853A}" dt="2023-04-04T07:11:34.585" v="144" actId="20577"/>
          <ac:spMkLst>
            <pc:docMk/>
            <pc:sldMk cId="0" sldId="283"/>
            <ac:spMk id="5" creationId="{91A8B6C0-7F05-C2A0-C576-73E92E0B75E0}"/>
          </ac:spMkLst>
        </pc:spChg>
        <pc:spChg chg="add del mod">
          <ac:chgData name="Aditi Partap" userId="S::aditi712@stanford.edu::b8d20bd2-9dd7-4a14-a138-03419559091a" providerId="AD" clId="Web-{A86A98D8-F952-08CE-285D-4698E973853A}" dt="2023-04-04T07:12:13.727" v="171"/>
          <ac:spMkLst>
            <pc:docMk/>
            <pc:sldMk cId="0" sldId="283"/>
            <ac:spMk id="7" creationId="{ECDF94BB-E556-26A4-60DE-A313F97EEBBA}"/>
          </ac:spMkLst>
        </pc:spChg>
        <pc:spChg chg="mod">
          <ac:chgData name="Aditi Partap" userId="S::aditi712@stanford.edu::b8d20bd2-9dd7-4a14-a138-03419559091a" providerId="AD" clId="Web-{A86A98D8-F952-08CE-285D-4698E973853A}" dt="2023-04-04T07:06:19.935" v="37" actId="20577"/>
          <ac:spMkLst>
            <pc:docMk/>
            <pc:sldMk cId="0" sldId="283"/>
            <ac:spMk id="415" creationId="{00000000-0000-0000-0000-000000000000}"/>
          </ac:spMkLst>
        </pc:spChg>
        <pc:spChg chg="del mod">
          <ac:chgData name="Aditi Partap" userId="S::aditi712@stanford.edu::b8d20bd2-9dd7-4a14-a138-03419559091a" providerId="AD" clId="Web-{A86A98D8-F952-08CE-285D-4698E973853A}" dt="2023-04-04T07:12:09.805" v="170"/>
          <ac:spMkLst>
            <pc:docMk/>
            <pc:sldMk cId="0" sldId="283"/>
            <ac:spMk id="416" creationId="{00000000-0000-0000-0000-000000000000}"/>
          </ac:spMkLst>
        </pc:spChg>
      </pc:sldChg>
      <pc:sldChg chg="del">
        <pc:chgData name="Aditi Partap" userId="S::aditi712@stanford.edu::b8d20bd2-9dd7-4a14-a138-03419559091a" providerId="AD" clId="Web-{A86A98D8-F952-08CE-285D-4698E973853A}" dt="2023-04-04T07:07:15.249" v="60"/>
        <pc:sldMkLst>
          <pc:docMk/>
          <pc:sldMk cId="0" sldId="284"/>
        </pc:sldMkLst>
      </pc:sldChg>
      <pc:sldChg chg="del">
        <pc:chgData name="Aditi Partap" userId="S::aditi712@stanford.edu::b8d20bd2-9dd7-4a14-a138-03419559091a" providerId="AD" clId="Web-{A86A98D8-F952-08CE-285D-4698E973853A}" dt="2023-04-04T07:07:16.593" v="61"/>
        <pc:sldMkLst>
          <pc:docMk/>
          <pc:sldMk cId="0" sldId="285"/>
        </pc:sldMkLst>
      </pc:sldChg>
      <pc:sldChg chg="addSp modSp addAnim modNotes">
        <pc:chgData name="Aditi Partap" userId="S::aditi712@stanford.edu::b8d20bd2-9dd7-4a14-a138-03419559091a" providerId="AD" clId="Web-{A86A98D8-F952-08CE-285D-4698E973853A}" dt="2023-04-04T07:21:44.775" v="415" actId="14100"/>
        <pc:sldMkLst>
          <pc:docMk/>
          <pc:sldMk cId="0" sldId="286"/>
        </pc:sldMkLst>
        <pc:spChg chg="add mod">
          <ac:chgData name="Aditi Partap" userId="S::aditi712@stanford.edu::b8d20bd2-9dd7-4a14-a138-03419559091a" providerId="AD" clId="Web-{A86A98D8-F952-08CE-285D-4698E973853A}" dt="2023-04-04T07:20:56.446" v="406" actId="1076"/>
          <ac:spMkLst>
            <pc:docMk/>
            <pc:sldMk cId="0" sldId="286"/>
            <ac:spMk id="5" creationId="{1B6FD8C7-5A75-B814-A2E9-39D32E9D24B7}"/>
          </ac:spMkLst>
        </pc:spChg>
        <pc:spChg chg="add">
          <ac:chgData name="Aditi Partap" userId="S::aditi712@stanford.edu::b8d20bd2-9dd7-4a14-a138-03419559091a" providerId="AD" clId="Web-{A86A98D8-F952-08CE-285D-4698E973853A}" dt="2023-04-04T07:13:46.214" v="185"/>
          <ac:spMkLst>
            <pc:docMk/>
            <pc:sldMk cId="0" sldId="286"/>
            <ac:spMk id="7" creationId="{818472E3-3232-81F6-1E2A-40EDDCC68977}"/>
          </ac:spMkLst>
        </pc:spChg>
        <pc:spChg chg="add mod">
          <ac:chgData name="Aditi Partap" userId="S::aditi712@stanford.edu::b8d20bd2-9dd7-4a14-a138-03419559091a" providerId="AD" clId="Web-{A86A98D8-F952-08CE-285D-4698E973853A}" dt="2023-04-04T07:18:56.083" v="376" actId="20577"/>
          <ac:spMkLst>
            <pc:docMk/>
            <pc:sldMk cId="0" sldId="286"/>
            <ac:spMk id="10" creationId="{5F18E51D-26FA-5315-6090-115BBE6FD6AC}"/>
          </ac:spMkLst>
        </pc:spChg>
        <pc:spChg chg="mod">
          <ac:chgData name="Aditi Partap" userId="S::aditi712@stanford.edu::b8d20bd2-9dd7-4a14-a138-03419559091a" providerId="AD" clId="Web-{A86A98D8-F952-08CE-285D-4698E973853A}" dt="2023-04-04T07:20:56.508" v="408" actId="1076"/>
          <ac:spMkLst>
            <pc:docMk/>
            <pc:sldMk cId="0" sldId="286"/>
            <ac:spMk id="478" creationId="{00000000-0000-0000-0000-000000000000}"/>
          </ac:spMkLst>
        </pc:spChg>
        <pc:graphicFrameChg chg="add mod modGraphic">
          <ac:chgData name="Aditi Partap" userId="S::aditi712@stanford.edu::b8d20bd2-9dd7-4a14-a138-03419559091a" providerId="AD" clId="Web-{A86A98D8-F952-08CE-285D-4698E973853A}" dt="2023-04-04T07:20:56.477" v="407" actId="1076"/>
          <ac:graphicFrameMkLst>
            <pc:docMk/>
            <pc:sldMk cId="0" sldId="286"/>
            <ac:graphicFrameMk id="8" creationId="{A6B64A34-5E1C-9252-8B4C-BF53E13B41D3}"/>
          </ac:graphicFrameMkLst>
        </pc:graphicFrameChg>
        <pc:picChg chg="add">
          <ac:chgData name="Aditi Partap" userId="S::aditi712@stanford.edu::b8d20bd2-9dd7-4a14-a138-03419559091a" providerId="AD" clId="Web-{A86A98D8-F952-08CE-285D-4698E973853A}" dt="2023-04-04T07:13:46.199" v="183"/>
          <ac:picMkLst>
            <pc:docMk/>
            <pc:sldMk cId="0" sldId="286"/>
            <ac:picMk id="3" creationId="{7DF477F3-63C7-A702-1496-E0C80CF4BE6D}"/>
          </ac:picMkLst>
        </pc:picChg>
        <pc:cxnChg chg="add">
          <ac:chgData name="Aditi Partap" userId="S::aditi712@stanford.edu::b8d20bd2-9dd7-4a14-a138-03419559091a" providerId="AD" clId="Web-{A86A98D8-F952-08CE-285D-4698E973853A}" dt="2023-04-04T07:18:48.848" v="374"/>
          <ac:cxnSpMkLst>
            <pc:docMk/>
            <pc:sldMk cId="0" sldId="286"/>
            <ac:cxnSpMk id="12" creationId="{3ED5057A-017E-ABE3-D212-23BABDE65E68}"/>
          </ac:cxnSpMkLst>
        </pc:cxnChg>
        <pc:cxnChg chg="add mod">
          <ac:chgData name="Aditi Partap" userId="S::aditi712@stanford.edu::b8d20bd2-9dd7-4a14-a138-03419559091a" providerId="AD" clId="Web-{A86A98D8-F952-08CE-285D-4698E973853A}" dt="2023-04-04T07:21:44.775" v="415" actId="14100"/>
          <ac:cxnSpMkLst>
            <pc:docMk/>
            <pc:sldMk cId="0" sldId="286"/>
            <ac:cxnSpMk id="13" creationId="{AF189352-5002-52E0-9932-E3B42732AB3D}"/>
          </ac:cxnSpMkLst>
        </pc:cxnChg>
      </pc:sldChg>
      <pc:sldChg chg="delSp delAnim">
        <pc:chgData name="Aditi Partap" userId="S::aditi712@stanford.edu::b8d20bd2-9dd7-4a14-a138-03419559091a" providerId="AD" clId="Web-{A86A98D8-F952-08CE-285D-4698E973853A}" dt="2023-04-04T07:18:46.176" v="373"/>
        <pc:sldMkLst>
          <pc:docMk/>
          <pc:sldMk cId="0" sldId="287"/>
        </pc:sldMkLst>
        <pc:spChg chg="del">
          <ac:chgData name="Aditi Partap" userId="S::aditi712@stanford.edu::b8d20bd2-9dd7-4a14-a138-03419559091a" providerId="AD" clId="Web-{A86A98D8-F952-08CE-285D-4698E973853A}" dt="2023-04-04T07:18:46.176" v="373"/>
          <ac:spMkLst>
            <pc:docMk/>
            <pc:sldMk cId="0" sldId="287"/>
            <ac:spMk id="485" creationId="{00000000-0000-0000-0000-000000000000}"/>
          </ac:spMkLst>
        </pc:spChg>
      </pc:sldChg>
      <pc:sldChg chg="del">
        <pc:chgData name="Aditi Partap" userId="S::aditi712@stanford.edu::b8d20bd2-9dd7-4a14-a138-03419559091a" providerId="AD" clId="Web-{A86A98D8-F952-08CE-285D-4698E973853A}" dt="2023-04-04T07:07:25.734" v="62"/>
        <pc:sldMkLst>
          <pc:docMk/>
          <pc:sldMk cId="0" sldId="291"/>
        </pc:sldMkLst>
      </pc:sldChg>
      <pc:sldChg chg="del">
        <pc:chgData name="Aditi Partap" userId="S::aditi712@stanford.edu::b8d20bd2-9dd7-4a14-a138-03419559091a" providerId="AD" clId="Web-{A86A98D8-F952-08CE-285D-4698E973853A}" dt="2023-04-04T07:07:27.140" v="63"/>
        <pc:sldMkLst>
          <pc:docMk/>
          <pc:sldMk cId="0" sldId="292"/>
        </pc:sldMkLst>
      </pc:sldChg>
      <pc:sldChg chg="del">
        <pc:chgData name="Aditi Partap" userId="S::aditi712@stanford.edu::b8d20bd2-9dd7-4a14-a138-03419559091a" providerId="AD" clId="Web-{A86A98D8-F952-08CE-285D-4698E973853A}" dt="2023-04-04T07:07:31.031" v="64"/>
        <pc:sldMkLst>
          <pc:docMk/>
          <pc:sldMk cId="0" sldId="293"/>
        </pc:sldMkLst>
      </pc:sldChg>
      <pc:sldChg chg="modSp">
        <pc:chgData name="Aditi Partap" userId="S::aditi712@stanford.edu::b8d20bd2-9dd7-4a14-a138-03419559091a" providerId="AD" clId="Web-{A86A98D8-F952-08CE-285D-4698E973853A}" dt="2023-04-04T07:08:20.564" v="84"/>
        <pc:sldMkLst>
          <pc:docMk/>
          <pc:sldMk cId="0" sldId="299"/>
        </pc:sldMkLst>
        <pc:graphicFrameChg chg="mod modGraphic">
          <ac:chgData name="Aditi Partap" userId="S::aditi712@stanford.edu::b8d20bd2-9dd7-4a14-a138-03419559091a" providerId="AD" clId="Web-{A86A98D8-F952-08CE-285D-4698E973853A}" dt="2023-04-04T07:08:20.564" v="84"/>
          <ac:graphicFrameMkLst>
            <pc:docMk/>
            <pc:sldMk cId="0" sldId="299"/>
            <ac:graphicFrameMk id="781" creationId="{00000000-0000-0000-0000-000000000000}"/>
          </ac:graphicFrameMkLst>
        </pc:graphicFrameChg>
      </pc:sldChg>
      <pc:sldChg chg="delSp">
        <pc:chgData name="Aditi Partap" userId="S::aditi712@stanford.edu::b8d20bd2-9dd7-4a14-a138-03419559091a" providerId="AD" clId="Web-{A86A98D8-F952-08CE-285D-4698E973853A}" dt="2023-04-04T07:01:01.004" v="3"/>
        <pc:sldMkLst>
          <pc:docMk/>
          <pc:sldMk cId="1258135669" sldId="326"/>
        </pc:sldMkLst>
        <pc:spChg chg="del">
          <ac:chgData name="Aditi Partap" userId="S::aditi712@stanford.edu::b8d20bd2-9dd7-4a14-a138-03419559091a" providerId="AD" clId="Web-{A86A98D8-F952-08CE-285D-4698E973853A}" dt="2023-04-04T07:01:01.004" v="3"/>
          <ac:spMkLst>
            <pc:docMk/>
            <pc:sldMk cId="1258135669" sldId="326"/>
            <ac:spMk id="4" creationId="{726F8876-8145-9F54-4E34-C8BBFBA22FF5}"/>
          </ac:spMkLst>
        </pc:spChg>
      </pc:sldChg>
    </pc:docChg>
  </pc:docChgLst>
  <pc:docChgLst>
    <pc:chgData name="Aditi Partap" userId="S::aditi712@stanford.edu::b8d20bd2-9dd7-4a14-a138-03419559091a" providerId="AD" clId="Web-{029D0843-3021-D6A7-2966-CB37CA485F30}"/>
    <pc:docChg chg="addSld delSld modSld sldOrd">
      <pc:chgData name="Aditi Partap" userId="S::aditi712@stanford.edu::b8d20bd2-9dd7-4a14-a138-03419559091a" providerId="AD" clId="Web-{029D0843-3021-D6A7-2966-CB37CA485F30}" dt="2023-04-04T03:56:02.175" v="915"/>
      <pc:docMkLst>
        <pc:docMk/>
      </pc:docMkLst>
      <pc:sldChg chg="addSp modSp">
        <pc:chgData name="Aditi Partap" userId="S::aditi712@stanford.edu::b8d20bd2-9dd7-4a14-a138-03419559091a" providerId="AD" clId="Web-{029D0843-3021-D6A7-2966-CB37CA485F30}" dt="2023-04-04T03:25:51.621" v="499" actId="20577"/>
        <pc:sldMkLst>
          <pc:docMk/>
          <pc:sldMk cId="0" sldId="262"/>
        </pc:sldMkLst>
        <pc:spChg chg="add mod">
          <ac:chgData name="Aditi Partap" userId="S::aditi712@stanford.edu::b8d20bd2-9dd7-4a14-a138-03419559091a" providerId="AD" clId="Web-{029D0843-3021-D6A7-2966-CB37CA485F30}" dt="2023-04-04T03:25:51.621" v="499" actId="20577"/>
          <ac:spMkLst>
            <pc:docMk/>
            <pc:sldMk cId="0" sldId="262"/>
            <ac:spMk id="2" creationId="{6765BE9B-264D-D584-4045-90C01C901DB0}"/>
          </ac:spMkLst>
        </pc:spChg>
      </pc:sldChg>
      <pc:sldChg chg="modSp modNotes">
        <pc:chgData name="Aditi Partap" userId="S::aditi712@stanford.edu::b8d20bd2-9dd7-4a14-a138-03419559091a" providerId="AD" clId="Web-{029D0843-3021-D6A7-2966-CB37CA485F30}" dt="2023-04-04T03:03:03.424" v="113" actId="20577"/>
        <pc:sldMkLst>
          <pc:docMk/>
          <pc:sldMk cId="0" sldId="263"/>
        </pc:sldMkLst>
        <pc:spChg chg="mod">
          <ac:chgData name="Aditi Partap" userId="S::aditi712@stanford.edu::b8d20bd2-9dd7-4a14-a138-03419559091a" providerId="AD" clId="Web-{029D0843-3021-D6A7-2966-CB37CA485F30}" dt="2023-04-04T03:03:03.424" v="113" actId="20577"/>
          <ac:spMkLst>
            <pc:docMk/>
            <pc:sldMk cId="0" sldId="263"/>
            <ac:spMk id="153" creationId="{00000000-0000-0000-0000-000000000000}"/>
          </ac:spMkLst>
        </pc:spChg>
      </pc:sldChg>
      <pc:sldChg chg="addSp delSp modSp">
        <pc:chgData name="Aditi Partap" userId="S::aditi712@stanford.edu::b8d20bd2-9dd7-4a14-a138-03419559091a" providerId="AD" clId="Web-{029D0843-3021-D6A7-2966-CB37CA485F30}" dt="2023-04-04T03:28:03.750" v="500" actId="14100"/>
        <pc:sldMkLst>
          <pc:docMk/>
          <pc:sldMk cId="0" sldId="264"/>
        </pc:sldMkLst>
        <pc:spChg chg="add mod">
          <ac:chgData name="Aditi Partap" userId="S::aditi712@stanford.edu::b8d20bd2-9dd7-4a14-a138-03419559091a" providerId="AD" clId="Web-{029D0843-3021-D6A7-2966-CB37CA485F30}" dt="2023-04-04T03:28:03.750" v="500" actId="14100"/>
          <ac:spMkLst>
            <pc:docMk/>
            <pc:sldMk cId="0" sldId="264"/>
            <ac:spMk id="9" creationId="{97C8DD09-2A5F-21A0-7A56-08E3DCDD9B33}"/>
          </ac:spMkLst>
        </pc:spChg>
        <pc:spChg chg="mod">
          <ac:chgData name="Aditi Partap" userId="S::aditi712@stanford.edu::b8d20bd2-9dd7-4a14-a138-03419559091a" providerId="AD" clId="Web-{029D0843-3021-D6A7-2966-CB37CA485F30}" dt="2023-04-04T03:09:49.374" v="192" actId="1076"/>
          <ac:spMkLst>
            <pc:docMk/>
            <pc:sldMk cId="0" sldId="264"/>
            <ac:spMk id="173" creationId="{00000000-0000-0000-0000-000000000000}"/>
          </ac:spMkLst>
        </pc:spChg>
        <pc:spChg chg="mod">
          <ac:chgData name="Aditi Partap" userId="S::aditi712@stanford.edu::b8d20bd2-9dd7-4a14-a138-03419559091a" providerId="AD" clId="Web-{029D0843-3021-D6A7-2966-CB37CA485F30}" dt="2023-04-04T03:09:49.374" v="193" actId="1076"/>
          <ac:spMkLst>
            <pc:docMk/>
            <pc:sldMk cId="0" sldId="264"/>
            <ac:spMk id="174" creationId="{00000000-0000-0000-0000-000000000000}"/>
          </ac:spMkLst>
        </pc:spChg>
        <pc:spChg chg="mod ord">
          <ac:chgData name="Aditi Partap" userId="S::aditi712@stanford.edu::b8d20bd2-9dd7-4a14-a138-03419559091a" providerId="AD" clId="Web-{029D0843-3021-D6A7-2966-CB37CA485F30}" dt="2023-04-04T03:09:49.374" v="194" actId="1076"/>
          <ac:spMkLst>
            <pc:docMk/>
            <pc:sldMk cId="0" sldId="264"/>
            <ac:spMk id="175" creationId="{00000000-0000-0000-0000-000000000000}"/>
          </ac:spMkLst>
        </pc:spChg>
        <pc:picChg chg="add del">
          <ac:chgData name="Aditi Partap" userId="S::aditi712@stanford.edu::b8d20bd2-9dd7-4a14-a138-03419559091a" providerId="AD" clId="Web-{029D0843-3021-D6A7-2966-CB37CA485F30}" dt="2023-04-04T03:08:07.230" v="172"/>
          <ac:picMkLst>
            <pc:docMk/>
            <pc:sldMk cId="0" sldId="264"/>
            <ac:picMk id="3" creationId="{D786B43B-D112-275D-5A70-09F08CE79DE4}"/>
          </ac:picMkLst>
        </pc:picChg>
        <pc:picChg chg="add del">
          <ac:chgData name="Aditi Partap" userId="S::aditi712@stanford.edu::b8d20bd2-9dd7-4a14-a138-03419559091a" providerId="AD" clId="Web-{029D0843-3021-D6A7-2966-CB37CA485F30}" dt="2023-04-04T03:08:07.230" v="171"/>
          <ac:picMkLst>
            <pc:docMk/>
            <pc:sldMk cId="0" sldId="264"/>
            <ac:picMk id="5" creationId="{A23585BC-5033-4260-6EF2-FA7ADE27C05C}"/>
          </ac:picMkLst>
        </pc:picChg>
        <pc:picChg chg="add del">
          <ac:chgData name="Aditi Partap" userId="S::aditi712@stanford.edu::b8d20bd2-9dd7-4a14-a138-03419559091a" providerId="AD" clId="Web-{029D0843-3021-D6A7-2966-CB37CA485F30}" dt="2023-04-04T03:08:07.230" v="170"/>
          <ac:picMkLst>
            <pc:docMk/>
            <pc:sldMk cId="0" sldId="264"/>
            <ac:picMk id="7" creationId="{6BF111A0-1E85-3890-7447-C0B38C40AD93}"/>
          </ac:picMkLst>
        </pc:picChg>
        <pc:picChg chg="add del mod">
          <ac:chgData name="Aditi Partap" userId="S::aditi712@stanford.edu::b8d20bd2-9dd7-4a14-a138-03419559091a" providerId="AD" clId="Web-{029D0843-3021-D6A7-2966-CB37CA485F30}" dt="2023-04-04T03:09:49.280" v="184" actId="1076"/>
          <ac:picMkLst>
            <pc:docMk/>
            <pc:sldMk cId="0" sldId="264"/>
            <ac:picMk id="159" creationId="{00000000-0000-0000-0000-000000000000}"/>
          </ac:picMkLst>
        </pc:picChg>
        <pc:picChg chg="mod">
          <ac:chgData name="Aditi Partap" userId="S::aditi712@stanford.edu::b8d20bd2-9dd7-4a14-a138-03419559091a" providerId="AD" clId="Web-{029D0843-3021-D6A7-2966-CB37CA485F30}" dt="2023-04-04T03:09:49.296" v="185" actId="1076"/>
          <ac:picMkLst>
            <pc:docMk/>
            <pc:sldMk cId="0" sldId="264"/>
            <ac:picMk id="160" creationId="{00000000-0000-0000-0000-000000000000}"/>
          </ac:picMkLst>
        </pc:picChg>
        <pc:picChg chg="add del mod">
          <ac:chgData name="Aditi Partap" userId="S::aditi712@stanford.edu::b8d20bd2-9dd7-4a14-a138-03419559091a" providerId="AD" clId="Web-{029D0843-3021-D6A7-2966-CB37CA485F30}" dt="2023-04-04T03:09:49.296" v="186" actId="1076"/>
          <ac:picMkLst>
            <pc:docMk/>
            <pc:sldMk cId="0" sldId="264"/>
            <ac:picMk id="161" creationId="{00000000-0000-0000-0000-000000000000}"/>
          </ac:picMkLst>
        </pc:picChg>
        <pc:picChg chg="mod">
          <ac:chgData name="Aditi Partap" userId="S::aditi712@stanford.edu::b8d20bd2-9dd7-4a14-a138-03419559091a" providerId="AD" clId="Web-{029D0843-3021-D6A7-2966-CB37CA485F30}" dt="2023-04-04T03:09:49.311" v="187" actId="1076"/>
          <ac:picMkLst>
            <pc:docMk/>
            <pc:sldMk cId="0" sldId="264"/>
            <ac:picMk id="162" creationId="{00000000-0000-0000-0000-000000000000}"/>
          </ac:picMkLst>
        </pc:picChg>
        <pc:picChg chg="add del mod">
          <ac:chgData name="Aditi Partap" userId="S::aditi712@stanford.edu::b8d20bd2-9dd7-4a14-a138-03419559091a" providerId="AD" clId="Web-{029D0843-3021-D6A7-2966-CB37CA485F30}" dt="2023-04-04T03:09:49.327" v="188" actId="1076"/>
          <ac:picMkLst>
            <pc:docMk/>
            <pc:sldMk cId="0" sldId="264"/>
            <ac:picMk id="163" creationId="{00000000-0000-0000-0000-000000000000}"/>
          </ac:picMkLst>
        </pc:picChg>
        <pc:picChg chg="mod">
          <ac:chgData name="Aditi Partap" userId="S::aditi712@stanford.edu::b8d20bd2-9dd7-4a14-a138-03419559091a" providerId="AD" clId="Web-{029D0843-3021-D6A7-2966-CB37CA485F30}" dt="2023-04-04T03:09:49.342" v="189" actId="1076"/>
          <ac:picMkLst>
            <pc:docMk/>
            <pc:sldMk cId="0" sldId="264"/>
            <ac:picMk id="164" creationId="{00000000-0000-0000-0000-000000000000}"/>
          </ac:picMkLst>
        </pc:picChg>
        <pc:picChg chg="mod">
          <ac:chgData name="Aditi Partap" userId="S::aditi712@stanford.edu::b8d20bd2-9dd7-4a14-a138-03419559091a" providerId="AD" clId="Web-{029D0843-3021-D6A7-2966-CB37CA485F30}" dt="2023-04-04T03:09:49.358" v="190" actId="1076"/>
          <ac:picMkLst>
            <pc:docMk/>
            <pc:sldMk cId="0" sldId="264"/>
            <ac:picMk id="165" creationId="{00000000-0000-0000-0000-000000000000}"/>
          </ac:picMkLst>
        </pc:picChg>
        <pc:picChg chg="mod">
          <ac:chgData name="Aditi Partap" userId="S::aditi712@stanford.edu::b8d20bd2-9dd7-4a14-a138-03419559091a" providerId="AD" clId="Web-{029D0843-3021-D6A7-2966-CB37CA485F30}" dt="2023-04-04T03:09:49.358" v="191" actId="1076"/>
          <ac:picMkLst>
            <pc:docMk/>
            <pc:sldMk cId="0" sldId="264"/>
            <ac:picMk id="167" creationId="{00000000-0000-0000-0000-000000000000}"/>
          </ac:picMkLst>
        </pc:picChg>
      </pc:sldChg>
      <pc:sldChg chg="addSp modSp addAnim modAnim modNotes">
        <pc:chgData name="Aditi Partap" userId="S::aditi712@stanford.edu::b8d20bd2-9dd7-4a14-a138-03419559091a" providerId="AD" clId="Web-{029D0843-3021-D6A7-2966-CB37CA485F30}" dt="2023-04-04T03:41:11.586" v="664" actId="1076"/>
        <pc:sldMkLst>
          <pc:docMk/>
          <pc:sldMk cId="0" sldId="265"/>
        </pc:sldMkLst>
        <pc:spChg chg="add mod">
          <ac:chgData name="Aditi Partap" userId="S::aditi712@stanford.edu::b8d20bd2-9dd7-4a14-a138-03419559091a" providerId="AD" clId="Web-{029D0843-3021-D6A7-2966-CB37CA485F30}" dt="2023-04-04T03:28:08.313" v="501" actId="14100"/>
          <ac:spMkLst>
            <pc:docMk/>
            <pc:sldMk cId="0" sldId="265"/>
            <ac:spMk id="3" creationId="{26714CEF-DAC4-391B-A0AA-188C48B1B013}"/>
          </ac:spMkLst>
        </pc:spChg>
        <pc:spChg chg="add mod">
          <ac:chgData name="Aditi Partap" userId="S::aditi712@stanford.edu::b8d20bd2-9dd7-4a14-a138-03419559091a" providerId="AD" clId="Web-{029D0843-3021-D6A7-2966-CB37CA485F30}" dt="2023-04-04T03:29:23.127" v="514" actId="1076"/>
          <ac:spMkLst>
            <pc:docMk/>
            <pc:sldMk cId="0" sldId="265"/>
            <ac:spMk id="4" creationId="{D1EE469B-EC91-5165-86C4-72EF7153A833}"/>
          </ac:spMkLst>
        </pc:spChg>
        <pc:spChg chg="mod">
          <ac:chgData name="Aditi Partap" userId="S::aditi712@stanford.edu::b8d20bd2-9dd7-4a14-a138-03419559091a" providerId="AD" clId="Web-{029D0843-3021-D6A7-2966-CB37CA485F30}" dt="2023-04-04T03:41:11.586" v="664" actId="1076"/>
          <ac:spMkLst>
            <pc:docMk/>
            <pc:sldMk cId="0" sldId="265"/>
            <ac:spMk id="181" creationId="{00000000-0000-0000-0000-000000000000}"/>
          </ac:spMkLst>
        </pc:spChg>
        <pc:spChg chg="mod">
          <ac:chgData name="Aditi Partap" userId="S::aditi712@stanford.edu::b8d20bd2-9dd7-4a14-a138-03419559091a" providerId="AD" clId="Web-{029D0843-3021-D6A7-2966-CB37CA485F30}" dt="2023-04-04T03:40:57.523" v="661" actId="1076"/>
          <ac:spMkLst>
            <pc:docMk/>
            <pc:sldMk cId="0" sldId="265"/>
            <ac:spMk id="182" creationId="{00000000-0000-0000-0000-000000000000}"/>
          </ac:spMkLst>
        </pc:spChg>
        <pc:spChg chg="mod">
          <ac:chgData name="Aditi Partap" userId="S::aditi712@stanford.edu::b8d20bd2-9dd7-4a14-a138-03419559091a" providerId="AD" clId="Web-{029D0843-3021-D6A7-2966-CB37CA485F30}" dt="2023-04-04T03:41:03.945" v="663" actId="14100"/>
          <ac:spMkLst>
            <pc:docMk/>
            <pc:sldMk cId="0" sldId="265"/>
            <ac:spMk id="183" creationId="{00000000-0000-0000-0000-000000000000}"/>
          </ac:spMkLst>
        </pc:spChg>
        <pc:spChg chg="mod">
          <ac:chgData name="Aditi Partap" userId="S::aditi712@stanford.edu::b8d20bd2-9dd7-4a14-a138-03419559091a" providerId="AD" clId="Web-{029D0843-3021-D6A7-2966-CB37CA485F30}" dt="2023-04-04T03:13:12.442" v="272" actId="1076"/>
          <ac:spMkLst>
            <pc:docMk/>
            <pc:sldMk cId="0" sldId="265"/>
            <ac:spMk id="192" creationId="{00000000-0000-0000-0000-000000000000}"/>
          </ac:spMkLst>
        </pc:spChg>
        <pc:spChg chg="mod">
          <ac:chgData name="Aditi Partap" userId="S::aditi712@stanford.edu::b8d20bd2-9dd7-4a14-a138-03419559091a" providerId="AD" clId="Web-{029D0843-3021-D6A7-2966-CB37CA485F30}" dt="2023-04-04T03:13:12.442" v="273" actId="1076"/>
          <ac:spMkLst>
            <pc:docMk/>
            <pc:sldMk cId="0" sldId="265"/>
            <ac:spMk id="193" creationId="{00000000-0000-0000-0000-000000000000}"/>
          </ac:spMkLst>
        </pc:spChg>
        <pc:spChg chg="mod">
          <ac:chgData name="Aditi Partap" userId="S::aditi712@stanford.edu::b8d20bd2-9dd7-4a14-a138-03419559091a" providerId="AD" clId="Web-{029D0843-3021-D6A7-2966-CB37CA485F30}" dt="2023-04-04T03:13:12.458" v="274" actId="1076"/>
          <ac:spMkLst>
            <pc:docMk/>
            <pc:sldMk cId="0" sldId="265"/>
            <ac:spMk id="194" creationId="{00000000-0000-0000-0000-000000000000}"/>
          </ac:spMkLst>
        </pc:spChg>
        <pc:picChg chg="mod">
          <ac:chgData name="Aditi Partap" userId="S::aditi712@stanford.edu::b8d20bd2-9dd7-4a14-a138-03419559091a" providerId="AD" clId="Web-{029D0843-3021-D6A7-2966-CB37CA485F30}" dt="2023-04-04T03:13:12.333" v="265" actId="1076"/>
          <ac:picMkLst>
            <pc:docMk/>
            <pc:sldMk cId="0" sldId="265"/>
            <ac:picMk id="185" creationId="{00000000-0000-0000-0000-000000000000}"/>
          </ac:picMkLst>
        </pc:picChg>
        <pc:picChg chg="mod">
          <ac:chgData name="Aditi Partap" userId="S::aditi712@stanford.edu::b8d20bd2-9dd7-4a14-a138-03419559091a" providerId="AD" clId="Web-{029D0843-3021-D6A7-2966-CB37CA485F30}" dt="2023-04-04T03:13:12.348" v="266" actId="1076"/>
          <ac:picMkLst>
            <pc:docMk/>
            <pc:sldMk cId="0" sldId="265"/>
            <ac:picMk id="186" creationId="{00000000-0000-0000-0000-000000000000}"/>
          </ac:picMkLst>
        </pc:picChg>
        <pc:picChg chg="mod">
          <ac:chgData name="Aditi Partap" userId="S::aditi712@stanford.edu::b8d20bd2-9dd7-4a14-a138-03419559091a" providerId="AD" clId="Web-{029D0843-3021-D6A7-2966-CB37CA485F30}" dt="2023-04-04T03:13:12.364" v="267" actId="1076"/>
          <ac:picMkLst>
            <pc:docMk/>
            <pc:sldMk cId="0" sldId="265"/>
            <ac:picMk id="187" creationId="{00000000-0000-0000-0000-000000000000}"/>
          </ac:picMkLst>
        </pc:picChg>
        <pc:picChg chg="mod">
          <ac:chgData name="Aditi Partap" userId="S::aditi712@stanford.edu::b8d20bd2-9dd7-4a14-a138-03419559091a" providerId="AD" clId="Web-{029D0843-3021-D6A7-2966-CB37CA485F30}" dt="2023-04-04T03:13:12.380" v="268" actId="1076"/>
          <ac:picMkLst>
            <pc:docMk/>
            <pc:sldMk cId="0" sldId="265"/>
            <ac:picMk id="188" creationId="{00000000-0000-0000-0000-000000000000}"/>
          </ac:picMkLst>
        </pc:picChg>
        <pc:picChg chg="mod">
          <ac:chgData name="Aditi Partap" userId="S::aditi712@stanford.edu::b8d20bd2-9dd7-4a14-a138-03419559091a" providerId="AD" clId="Web-{029D0843-3021-D6A7-2966-CB37CA485F30}" dt="2023-04-04T03:13:12.395" v="269" actId="1076"/>
          <ac:picMkLst>
            <pc:docMk/>
            <pc:sldMk cId="0" sldId="265"/>
            <ac:picMk id="189" creationId="{00000000-0000-0000-0000-000000000000}"/>
          </ac:picMkLst>
        </pc:picChg>
        <pc:picChg chg="mod">
          <ac:chgData name="Aditi Partap" userId="S::aditi712@stanford.edu::b8d20bd2-9dd7-4a14-a138-03419559091a" providerId="AD" clId="Web-{029D0843-3021-D6A7-2966-CB37CA485F30}" dt="2023-04-04T03:13:12.411" v="270" actId="1076"/>
          <ac:picMkLst>
            <pc:docMk/>
            <pc:sldMk cId="0" sldId="265"/>
            <ac:picMk id="190" creationId="{00000000-0000-0000-0000-000000000000}"/>
          </ac:picMkLst>
        </pc:picChg>
        <pc:picChg chg="mod">
          <ac:chgData name="Aditi Partap" userId="S::aditi712@stanford.edu::b8d20bd2-9dd7-4a14-a138-03419559091a" providerId="AD" clId="Web-{029D0843-3021-D6A7-2966-CB37CA485F30}" dt="2023-04-04T03:13:12.427" v="271" actId="1076"/>
          <ac:picMkLst>
            <pc:docMk/>
            <pc:sldMk cId="0" sldId="265"/>
            <ac:picMk id="191" creationId="{00000000-0000-0000-0000-000000000000}"/>
          </ac:picMkLst>
        </pc:picChg>
        <pc:picChg chg="mod">
          <ac:chgData name="Aditi Partap" userId="S::aditi712@stanford.edu::b8d20bd2-9dd7-4a14-a138-03419559091a" providerId="AD" clId="Web-{029D0843-3021-D6A7-2966-CB37CA485F30}" dt="2023-04-04T03:13:12.473" v="275" actId="1076"/>
          <ac:picMkLst>
            <pc:docMk/>
            <pc:sldMk cId="0" sldId="265"/>
            <ac:picMk id="195" creationId="{00000000-0000-0000-0000-000000000000}"/>
          </ac:picMkLst>
        </pc:picChg>
        <pc:cxnChg chg="mod">
          <ac:chgData name="Aditi Partap" userId="S::aditi712@stanford.edu::b8d20bd2-9dd7-4a14-a138-03419559091a" providerId="AD" clId="Web-{029D0843-3021-D6A7-2966-CB37CA485F30}" dt="2023-04-04T03:13:12.473" v="276" actId="1076"/>
          <ac:cxnSpMkLst>
            <pc:docMk/>
            <pc:sldMk cId="0" sldId="265"/>
            <ac:cxnSpMk id="197" creationId="{00000000-0000-0000-0000-000000000000}"/>
          </ac:cxnSpMkLst>
        </pc:cxnChg>
        <pc:cxnChg chg="mod">
          <ac:chgData name="Aditi Partap" userId="S::aditi712@stanford.edu::b8d20bd2-9dd7-4a14-a138-03419559091a" providerId="AD" clId="Web-{029D0843-3021-D6A7-2966-CB37CA485F30}" dt="2023-04-04T03:13:12.489" v="277" actId="1076"/>
          <ac:cxnSpMkLst>
            <pc:docMk/>
            <pc:sldMk cId="0" sldId="265"/>
            <ac:cxnSpMk id="198" creationId="{00000000-0000-0000-0000-000000000000}"/>
          </ac:cxnSpMkLst>
        </pc:cxnChg>
        <pc:cxnChg chg="mod">
          <ac:chgData name="Aditi Partap" userId="S::aditi712@stanford.edu::b8d20bd2-9dd7-4a14-a138-03419559091a" providerId="AD" clId="Web-{029D0843-3021-D6A7-2966-CB37CA485F30}" dt="2023-04-04T03:13:12.489" v="278" actId="1076"/>
          <ac:cxnSpMkLst>
            <pc:docMk/>
            <pc:sldMk cId="0" sldId="265"/>
            <ac:cxnSpMk id="199" creationId="{00000000-0000-0000-0000-000000000000}"/>
          </ac:cxnSpMkLst>
        </pc:cxnChg>
      </pc:sldChg>
      <pc:sldChg chg="addSp delSp modSp modNotes">
        <pc:chgData name="Aditi Partap" userId="S::aditi712@stanford.edu::b8d20bd2-9dd7-4a14-a138-03419559091a" providerId="AD" clId="Web-{029D0843-3021-D6A7-2966-CB37CA485F30}" dt="2023-04-04T03:33:47.713" v="593"/>
        <pc:sldMkLst>
          <pc:docMk/>
          <pc:sldMk cId="0" sldId="266"/>
        </pc:sldMkLst>
        <pc:spChg chg="add mod">
          <ac:chgData name="Aditi Partap" userId="S::aditi712@stanford.edu::b8d20bd2-9dd7-4a14-a138-03419559091a" providerId="AD" clId="Web-{029D0843-3021-D6A7-2966-CB37CA485F30}" dt="2023-04-04T03:22:57.178" v="435" actId="14100"/>
          <ac:spMkLst>
            <pc:docMk/>
            <pc:sldMk cId="0" sldId="266"/>
            <ac:spMk id="2" creationId="{FFDC5EE5-AE97-06BA-8094-348331FD0654}"/>
          </ac:spMkLst>
        </pc:spChg>
        <pc:spChg chg="add mod">
          <ac:chgData name="Aditi Partap" userId="S::aditi712@stanford.edu::b8d20bd2-9dd7-4a14-a138-03419559091a" providerId="AD" clId="Web-{029D0843-3021-D6A7-2966-CB37CA485F30}" dt="2023-04-04T03:23:17.413" v="439" actId="20577"/>
          <ac:spMkLst>
            <pc:docMk/>
            <pc:sldMk cId="0" sldId="266"/>
            <ac:spMk id="3" creationId="{E39F3C68-8E47-29B3-6101-8340AFB01740}"/>
          </ac:spMkLst>
        </pc:spChg>
        <pc:spChg chg="mod">
          <ac:chgData name="Aditi Partap" userId="S::aditi712@stanford.edu::b8d20bd2-9dd7-4a14-a138-03419559091a" providerId="AD" clId="Web-{029D0843-3021-D6A7-2966-CB37CA485F30}" dt="2023-04-04T03:17:22.043" v="326" actId="20577"/>
          <ac:spMkLst>
            <pc:docMk/>
            <pc:sldMk cId="0" sldId="266"/>
            <ac:spMk id="207" creationId="{00000000-0000-0000-0000-000000000000}"/>
          </ac:spMkLst>
        </pc:spChg>
        <pc:spChg chg="del">
          <ac:chgData name="Aditi Partap" userId="S::aditi712@stanford.edu::b8d20bd2-9dd7-4a14-a138-03419559091a" providerId="AD" clId="Web-{029D0843-3021-D6A7-2966-CB37CA485F30}" dt="2023-04-04T03:17:12.762" v="318"/>
          <ac:spMkLst>
            <pc:docMk/>
            <pc:sldMk cId="0" sldId="266"/>
            <ac:spMk id="208" creationId="{00000000-0000-0000-0000-000000000000}"/>
          </ac:spMkLst>
        </pc:spChg>
      </pc:sldChg>
      <pc:sldChg chg="del">
        <pc:chgData name="Aditi Partap" userId="S::aditi712@stanford.edu::b8d20bd2-9dd7-4a14-a138-03419559091a" providerId="AD" clId="Web-{029D0843-3021-D6A7-2966-CB37CA485F30}" dt="2023-04-04T03:52:05.762" v="832"/>
        <pc:sldMkLst>
          <pc:docMk/>
          <pc:sldMk cId="0" sldId="267"/>
        </pc:sldMkLst>
      </pc:sldChg>
      <pc:sldChg chg="modSp ord">
        <pc:chgData name="Aditi Partap" userId="S::aditi712@stanford.edu::b8d20bd2-9dd7-4a14-a138-03419559091a" providerId="AD" clId="Web-{029D0843-3021-D6A7-2966-CB37CA485F30}" dt="2023-04-04T03:42:01.431" v="672" actId="20577"/>
        <pc:sldMkLst>
          <pc:docMk/>
          <pc:sldMk cId="0" sldId="268"/>
        </pc:sldMkLst>
        <pc:spChg chg="mod">
          <ac:chgData name="Aditi Partap" userId="S::aditi712@stanford.edu::b8d20bd2-9dd7-4a14-a138-03419559091a" providerId="AD" clId="Web-{029D0843-3021-D6A7-2966-CB37CA485F30}" dt="2023-04-04T03:03:33.034" v="121" actId="20577"/>
          <ac:spMkLst>
            <pc:docMk/>
            <pc:sldMk cId="0" sldId="268"/>
            <ac:spMk id="220" creationId="{00000000-0000-0000-0000-000000000000}"/>
          </ac:spMkLst>
        </pc:spChg>
        <pc:spChg chg="mod">
          <ac:chgData name="Aditi Partap" userId="S::aditi712@stanford.edu::b8d20bd2-9dd7-4a14-a138-03419559091a" providerId="AD" clId="Web-{029D0843-3021-D6A7-2966-CB37CA485F30}" dt="2023-04-04T03:42:01.431" v="672" actId="20577"/>
          <ac:spMkLst>
            <pc:docMk/>
            <pc:sldMk cId="0" sldId="268"/>
            <ac:spMk id="221" creationId="{00000000-0000-0000-0000-000000000000}"/>
          </ac:spMkLst>
        </pc:spChg>
        <pc:spChg chg="mod">
          <ac:chgData name="Aditi Partap" userId="S::aditi712@stanford.edu::b8d20bd2-9dd7-4a14-a138-03419559091a" providerId="AD" clId="Web-{029D0843-3021-D6A7-2966-CB37CA485F30}" dt="2023-04-04T03:41:51.525" v="666" actId="20577"/>
          <ac:spMkLst>
            <pc:docMk/>
            <pc:sldMk cId="0" sldId="268"/>
            <ac:spMk id="227" creationId="{00000000-0000-0000-0000-000000000000}"/>
          </ac:spMkLst>
        </pc:spChg>
        <pc:spChg chg="mod">
          <ac:chgData name="Aditi Partap" userId="S::aditi712@stanford.edu::b8d20bd2-9dd7-4a14-a138-03419559091a" providerId="AD" clId="Web-{029D0843-3021-D6A7-2966-CB37CA485F30}" dt="2023-04-04T03:41:54.634" v="668" actId="20577"/>
          <ac:spMkLst>
            <pc:docMk/>
            <pc:sldMk cId="0" sldId="268"/>
            <ac:spMk id="228" creationId="{00000000-0000-0000-0000-000000000000}"/>
          </ac:spMkLst>
        </pc:spChg>
        <pc:spChg chg="mod">
          <ac:chgData name="Aditi Partap" userId="S::aditi712@stanford.edu::b8d20bd2-9dd7-4a14-a138-03419559091a" providerId="AD" clId="Web-{029D0843-3021-D6A7-2966-CB37CA485F30}" dt="2023-04-04T03:41:58.306" v="669" actId="20577"/>
          <ac:spMkLst>
            <pc:docMk/>
            <pc:sldMk cId="0" sldId="268"/>
            <ac:spMk id="229" creationId="{00000000-0000-0000-0000-000000000000}"/>
          </ac:spMkLst>
        </pc:spChg>
      </pc:sldChg>
      <pc:sldChg chg="addSp delSp modSp ord addAnim">
        <pc:chgData name="Aditi Partap" userId="S::aditi712@stanford.edu::b8d20bd2-9dd7-4a14-a138-03419559091a" providerId="AD" clId="Web-{029D0843-3021-D6A7-2966-CB37CA485F30}" dt="2023-04-04T03:42:12.494" v="678" actId="20577"/>
        <pc:sldMkLst>
          <pc:docMk/>
          <pc:sldMk cId="0" sldId="269"/>
        </pc:sldMkLst>
        <pc:spChg chg="add mod">
          <ac:chgData name="Aditi Partap" userId="S::aditi712@stanford.edu::b8d20bd2-9dd7-4a14-a138-03419559091a" providerId="AD" clId="Web-{029D0843-3021-D6A7-2966-CB37CA485F30}" dt="2023-04-04T03:42:05.900" v="674" actId="20577"/>
          <ac:spMkLst>
            <pc:docMk/>
            <pc:sldMk cId="0" sldId="269"/>
            <ac:spMk id="3" creationId="{26A5D14C-7D2E-931E-C1A9-92C1AB0FEFBB}"/>
          </ac:spMkLst>
        </pc:spChg>
        <pc:spChg chg="add mod">
          <ac:chgData name="Aditi Partap" userId="S::aditi712@stanford.edu::b8d20bd2-9dd7-4a14-a138-03419559091a" providerId="AD" clId="Web-{029D0843-3021-D6A7-2966-CB37CA485F30}" dt="2023-04-04T03:42:08.744" v="675" actId="20577"/>
          <ac:spMkLst>
            <pc:docMk/>
            <pc:sldMk cId="0" sldId="269"/>
            <ac:spMk id="5" creationId="{CCC1DB34-DBD7-E7FC-6136-1AF612B72556}"/>
          </ac:spMkLst>
        </pc:spChg>
        <pc:spChg chg="add mod">
          <ac:chgData name="Aditi Partap" userId="S::aditi712@stanford.edu::b8d20bd2-9dd7-4a14-a138-03419559091a" providerId="AD" clId="Web-{029D0843-3021-D6A7-2966-CB37CA485F30}" dt="2023-04-04T03:42:12.494" v="678" actId="20577"/>
          <ac:spMkLst>
            <pc:docMk/>
            <pc:sldMk cId="0" sldId="269"/>
            <ac:spMk id="7" creationId="{FB4A1DFD-8CB7-84AB-9760-6E006D0D2582}"/>
          </ac:spMkLst>
        </pc:spChg>
        <pc:spChg chg="del">
          <ac:chgData name="Aditi Partap" userId="S::aditi712@stanford.edu::b8d20bd2-9dd7-4a14-a138-03419559091a" providerId="AD" clId="Web-{029D0843-3021-D6A7-2966-CB37CA485F30}" dt="2023-04-04T03:05:04.271" v="131"/>
          <ac:spMkLst>
            <pc:docMk/>
            <pc:sldMk cId="0" sldId="269"/>
            <ac:spMk id="243" creationId="{00000000-0000-0000-0000-000000000000}"/>
          </ac:spMkLst>
        </pc:spChg>
        <pc:spChg chg="del">
          <ac:chgData name="Aditi Partap" userId="S::aditi712@stanford.edu::b8d20bd2-9dd7-4a14-a138-03419559091a" providerId="AD" clId="Web-{029D0843-3021-D6A7-2966-CB37CA485F30}" dt="2023-04-04T03:05:04.271" v="130"/>
          <ac:spMkLst>
            <pc:docMk/>
            <pc:sldMk cId="0" sldId="269"/>
            <ac:spMk id="244" creationId="{00000000-0000-0000-0000-000000000000}"/>
          </ac:spMkLst>
        </pc:spChg>
        <pc:spChg chg="del">
          <ac:chgData name="Aditi Partap" userId="S::aditi712@stanford.edu::b8d20bd2-9dd7-4a14-a138-03419559091a" providerId="AD" clId="Web-{029D0843-3021-D6A7-2966-CB37CA485F30}" dt="2023-04-04T03:05:04.271" v="129"/>
          <ac:spMkLst>
            <pc:docMk/>
            <pc:sldMk cId="0" sldId="269"/>
            <ac:spMk id="245" creationId="{00000000-0000-0000-0000-000000000000}"/>
          </ac:spMkLst>
        </pc:spChg>
        <pc:spChg chg="mod">
          <ac:chgData name="Aditi Partap" userId="S::aditi712@stanford.edu::b8d20bd2-9dd7-4a14-a138-03419559091a" providerId="AD" clId="Web-{029D0843-3021-D6A7-2966-CB37CA485F30}" dt="2023-04-04T03:08:22.340" v="179" actId="14100"/>
          <ac:spMkLst>
            <pc:docMk/>
            <pc:sldMk cId="0" sldId="269"/>
            <ac:spMk id="248" creationId="{00000000-0000-0000-0000-000000000000}"/>
          </ac:spMkLst>
        </pc:spChg>
      </pc:sldChg>
      <pc:sldChg chg="addSp delSp modSp ord addAnim delAnim">
        <pc:chgData name="Aditi Partap" userId="S::aditi712@stanford.edu::b8d20bd2-9dd7-4a14-a138-03419559091a" providerId="AD" clId="Web-{029D0843-3021-D6A7-2966-CB37CA485F30}" dt="2023-04-04T03:42:25.494" v="684"/>
        <pc:sldMkLst>
          <pc:docMk/>
          <pc:sldMk cId="0" sldId="270"/>
        </pc:sldMkLst>
        <pc:spChg chg="add del">
          <ac:chgData name="Aditi Partap" userId="S::aditi712@stanford.edu::b8d20bd2-9dd7-4a14-a138-03419559091a" providerId="AD" clId="Web-{029D0843-3021-D6A7-2966-CB37CA485F30}" dt="2023-04-04T03:42:25.213" v="681"/>
          <ac:spMkLst>
            <pc:docMk/>
            <pc:sldMk cId="0" sldId="270"/>
            <ac:spMk id="3" creationId="{B3CA146D-D1D4-C74A-858C-6DEB2BB7383B}"/>
          </ac:spMkLst>
        </pc:spChg>
        <pc:spChg chg="add del">
          <ac:chgData name="Aditi Partap" userId="S::aditi712@stanford.edu::b8d20bd2-9dd7-4a14-a138-03419559091a" providerId="AD" clId="Web-{029D0843-3021-D6A7-2966-CB37CA485F30}" dt="2023-04-04T03:42:25.213" v="680"/>
          <ac:spMkLst>
            <pc:docMk/>
            <pc:sldMk cId="0" sldId="270"/>
            <ac:spMk id="5" creationId="{D0AA237A-D682-A51F-DFD2-2A5ED5600778}"/>
          </ac:spMkLst>
        </pc:spChg>
        <pc:spChg chg="add del">
          <ac:chgData name="Aditi Partap" userId="S::aditi712@stanford.edu::b8d20bd2-9dd7-4a14-a138-03419559091a" providerId="AD" clId="Web-{029D0843-3021-D6A7-2966-CB37CA485F30}" dt="2023-04-04T03:42:25.213" v="679"/>
          <ac:spMkLst>
            <pc:docMk/>
            <pc:sldMk cId="0" sldId="270"/>
            <ac:spMk id="7" creationId="{C075F8D3-5A5A-B9C5-6E22-09F55A36A47F}"/>
          </ac:spMkLst>
        </pc:spChg>
        <pc:spChg chg="add">
          <ac:chgData name="Aditi Partap" userId="S::aditi712@stanford.edu::b8d20bd2-9dd7-4a14-a138-03419559091a" providerId="AD" clId="Web-{029D0843-3021-D6A7-2966-CB37CA485F30}" dt="2023-04-04T03:42:25.463" v="682"/>
          <ac:spMkLst>
            <pc:docMk/>
            <pc:sldMk cId="0" sldId="270"/>
            <ac:spMk id="9" creationId="{781252A2-1A28-225A-0B87-9BCC801AC318}"/>
          </ac:spMkLst>
        </pc:spChg>
        <pc:spChg chg="add">
          <ac:chgData name="Aditi Partap" userId="S::aditi712@stanford.edu::b8d20bd2-9dd7-4a14-a138-03419559091a" providerId="AD" clId="Web-{029D0843-3021-D6A7-2966-CB37CA485F30}" dt="2023-04-04T03:42:25.479" v="683"/>
          <ac:spMkLst>
            <pc:docMk/>
            <pc:sldMk cId="0" sldId="270"/>
            <ac:spMk id="11" creationId="{B21A4C76-9142-A048-E59E-D6FB8CE57412}"/>
          </ac:spMkLst>
        </pc:spChg>
        <pc:spChg chg="add">
          <ac:chgData name="Aditi Partap" userId="S::aditi712@stanford.edu::b8d20bd2-9dd7-4a14-a138-03419559091a" providerId="AD" clId="Web-{029D0843-3021-D6A7-2966-CB37CA485F30}" dt="2023-04-04T03:42:25.494" v="684"/>
          <ac:spMkLst>
            <pc:docMk/>
            <pc:sldMk cId="0" sldId="270"/>
            <ac:spMk id="13" creationId="{BE55D489-4251-00C2-E083-ACCBE699E580}"/>
          </ac:spMkLst>
        </pc:spChg>
        <pc:spChg chg="ord">
          <ac:chgData name="Aditi Partap" userId="S::aditi712@stanford.edu::b8d20bd2-9dd7-4a14-a138-03419559091a" providerId="AD" clId="Web-{029D0843-3021-D6A7-2966-CB37CA485F30}" dt="2023-04-04T03:08:12.949" v="176"/>
          <ac:spMkLst>
            <pc:docMk/>
            <pc:sldMk cId="0" sldId="270"/>
            <ac:spMk id="258" creationId="{00000000-0000-0000-0000-000000000000}"/>
          </ac:spMkLst>
        </pc:spChg>
        <pc:spChg chg="del">
          <ac:chgData name="Aditi Partap" userId="S::aditi712@stanford.edu::b8d20bd2-9dd7-4a14-a138-03419559091a" providerId="AD" clId="Web-{029D0843-3021-D6A7-2966-CB37CA485F30}" dt="2023-04-04T03:05:09.818" v="137"/>
          <ac:spMkLst>
            <pc:docMk/>
            <pc:sldMk cId="0" sldId="270"/>
            <ac:spMk id="264" creationId="{00000000-0000-0000-0000-000000000000}"/>
          </ac:spMkLst>
        </pc:spChg>
        <pc:spChg chg="del">
          <ac:chgData name="Aditi Partap" userId="S::aditi712@stanford.edu::b8d20bd2-9dd7-4a14-a138-03419559091a" providerId="AD" clId="Web-{029D0843-3021-D6A7-2966-CB37CA485F30}" dt="2023-04-04T03:05:09.818" v="136"/>
          <ac:spMkLst>
            <pc:docMk/>
            <pc:sldMk cId="0" sldId="270"/>
            <ac:spMk id="265" creationId="{00000000-0000-0000-0000-000000000000}"/>
          </ac:spMkLst>
        </pc:spChg>
        <pc:spChg chg="del">
          <ac:chgData name="Aditi Partap" userId="S::aditi712@stanford.edu::b8d20bd2-9dd7-4a14-a138-03419559091a" providerId="AD" clId="Web-{029D0843-3021-D6A7-2966-CB37CA485F30}" dt="2023-04-04T03:05:09.818" v="135"/>
          <ac:spMkLst>
            <pc:docMk/>
            <pc:sldMk cId="0" sldId="270"/>
            <ac:spMk id="266" creationId="{00000000-0000-0000-0000-000000000000}"/>
          </ac:spMkLst>
        </pc:spChg>
        <pc:spChg chg="mod">
          <ac:chgData name="Aditi Partap" userId="S::aditi712@stanford.edu::b8d20bd2-9dd7-4a14-a138-03419559091a" providerId="AD" clId="Web-{029D0843-3021-D6A7-2966-CB37CA485F30}" dt="2023-04-04T03:08:25.152" v="180" actId="14100"/>
          <ac:spMkLst>
            <pc:docMk/>
            <pc:sldMk cId="0" sldId="270"/>
            <ac:spMk id="269" creationId="{00000000-0000-0000-0000-000000000000}"/>
          </ac:spMkLst>
        </pc:spChg>
      </pc:sldChg>
      <pc:sldChg chg="del">
        <pc:chgData name="Aditi Partap" userId="S::aditi712@stanford.edu::b8d20bd2-9dd7-4a14-a138-03419559091a" providerId="AD" clId="Web-{029D0843-3021-D6A7-2966-CB37CA485F30}" dt="2023-04-04T03:52:07.543" v="833"/>
        <pc:sldMkLst>
          <pc:docMk/>
          <pc:sldMk cId="0" sldId="271"/>
        </pc:sldMkLst>
      </pc:sldChg>
      <pc:sldChg chg="addSp delSp modSp ord addAnim delAnim modNotes">
        <pc:chgData name="Aditi Partap" userId="S::aditi712@stanford.edu::b8d20bd2-9dd7-4a14-a138-03419559091a" providerId="AD" clId="Web-{029D0843-3021-D6A7-2966-CB37CA485F30}" dt="2023-04-04T03:42:48.854" v="691" actId="20577"/>
        <pc:sldMkLst>
          <pc:docMk/>
          <pc:sldMk cId="0" sldId="272"/>
        </pc:sldMkLst>
        <pc:spChg chg="add">
          <ac:chgData name="Aditi Partap" userId="S::aditi712@stanford.edu::b8d20bd2-9dd7-4a14-a138-03419559091a" providerId="AD" clId="Web-{029D0843-3021-D6A7-2966-CB37CA485F30}" dt="2023-04-04T03:34:48.028" v="601"/>
          <ac:spMkLst>
            <pc:docMk/>
            <pc:sldMk cId="0" sldId="272"/>
            <ac:spMk id="5" creationId="{45386194-4AD9-4569-61E7-6D9E7EC372B6}"/>
          </ac:spMkLst>
        </pc:spChg>
        <pc:spChg chg="del">
          <ac:chgData name="Aditi Partap" userId="S::aditi712@stanford.edu::b8d20bd2-9dd7-4a14-a138-03419559091a" providerId="AD" clId="Web-{029D0843-3021-D6A7-2966-CB37CA485F30}" dt="2023-04-04T03:34:35.340" v="597"/>
          <ac:spMkLst>
            <pc:docMk/>
            <pc:sldMk cId="0" sldId="272"/>
            <ac:spMk id="289" creationId="{00000000-0000-0000-0000-000000000000}"/>
          </ac:spMkLst>
        </pc:spChg>
        <pc:spChg chg="mod">
          <ac:chgData name="Aditi Partap" userId="S::aditi712@stanford.edu::b8d20bd2-9dd7-4a14-a138-03419559091a" providerId="AD" clId="Web-{029D0843-3021-D6A7-2966-CB37CA485F30}" dt="2023-04-04T03:42:42.573" v="687" actId="20577"/>
          <ac:spMkLst>
            <pc:docMk/>
            <pc:sldMk cId="0" sldId="272"/>
            <ac:spMk id="295" creationId="{00000000-0000-0000-0000-000000000000}"/>
          </ac:spMkLst>
        </pc:spChg>
        <pc:spChg chg="mod">
          <ac:chgData name="Aditi Partap" userId="S::aditi712@stanford.edu::b8d20bd2-9dd7-4a14-a138-03419559091a" providerId="AD" clId="Web-{029D0843-3021-D6A7-2966-CB37CA485F30}" dt="2023-04-04T03:42:45.870" v="690" actId="20577"/>
          <ac:spMkLst>
            <pc:docMk/>
            <pc:sldMk cId="0" sldId="272"/>
            <ac:spMk id="296" creationId="{00000000-0000-0000-0000-000000000000}"/>
          </ac:spMkLst>
        </pc:spChg>
        <pc:spChg chg="mod">
          <ac:chgData name="Aditi Partap" userId="S::aditi712@stanford.edu::b8d20bd2-9dd7-4a14-a138-03419559091a" providerId="AD" clId="Web-{029D0843-3021-D6A7-2966-CB37CA485F30}" dt="2023-04-04T03:42:48.854" v="691" actId="20577"/>
          <ac:spMkLst>
            <pc:docMk/>
            <pc:sldMk cId="0" sldId="272"/>
            <ac:spMk id="297" creationId="{00000000-0000-0000-0000-000000000000}"/>
          </ac:spMkLst>
        </pc:spChg>
        <pc:picChg chg="add">
          <ac:chgData name="Aditi Partap" userId="S::aditi712@stanford.edu::b8d20bd2-9dd7-4a14-a138-03419559091a" providerId="AD" clId="Web-{029D0843-3021-D6A7-2966-CB37CA485F30}" dt="2023-04-04T03:34:48.012" v="600"/>
          <ac:picMkLst>
            <pc:docMk/>
            <pc:sldMk cId="0" sldId="272"/>
            <ac:picMk id="3" creationId="{936FD6D0-C2E8-29EC-6DD3-76B6E3318579}"/>
          </ac:picMkLst>
        </pc:picChg>
        <pc:picChg chg="del">
          <ac:chgData name="Aditi Partap" userId="S::aditi712@stanford.edu::b8d20bd2-9dd7-4a14-a138-03419559091a" providerId="AD" clId="Web-{029D0843-3021-D6A7-2966-CB37CA485F30}" dt="2023-04-04T03:34:35.324" v="596"/>
          <ac:picMkLst>
            <pc:docMk/>
            <pc:sldMk cId="0" sldId="272"/>
            <ac:picMk id="286" creationId="{00000000-0000-0000-0000-000000000000}"/>
          </ac:picMkLst>
        </pc:picChg>
        <pc:picChg chg="del">
          <ac:chgData name="Aditi Partap" userId="S::aditi712@stanford.edu::b8d20bd2-9dd7-4a14-a138-03419559091a" providerId="AD" clId="Web-{029D0843-3021-D6A7-2966-CB37CA485F30}" dt="2023-04-04T03:34:35.324" v="595"/>
          <ac:picMkLst>
            <pc:docMk/>
            <pc:sldMk cId="0" sldId="272"/>
            <ac:picMk id="288" creationId="{00000000-0000-0000-0000-000000000000}"/>
          </ac:picMkLst>
        </pc:picChg>
        <pc:cxnChg chg="del mod">
          <ac:chgData name="Aditi Partap" userId="S::aditi712@stanford.edu::b8d20bd2-9dd7-4a14-a138-03419559091a" providerId="AD" clId="Web-{029D0843-3021-D6A7-2966-CB37CA485F30}" dt="2023-04-04T03:34:35.340" v="599"/>
          <ac:cxnSpMkLst>
            <pc:docMk/>
            <pc:sldMk cId="0" sldId="272"/>
            <ac:cxnSpMk id="285" creationId="{00000000-0000-0000-0000-000000000000}"/>
          </ac:cxnSpMkLst>
        </pc:cxnChg>
        <pc:cxnChg chg="del mod">
          <ac:chgData name="Aditi Partap" userId="S::aditi712@stanford.edu::b8d20bd2-9dd7-4a14-a138-03419559091a" providerId="AD" clId="Web-{029D0843-3021-D6A7-2966-CB37CA485F30}" dt="2023-04-04T03:34:35.340" v="598"/>
          <ac:cxnSpMkLst>
            <pc:docMk/>
            <pc:sldMk cId="0" sldId="272"/>
            <ac:cxnSpMk id="287" creationId="{00000000-0000-0000-0000-000000000000}"/>
          </ac:cxnSpMkLst>
        </pc:cxnChg>
      </pc:sldChg>
      <pc:sldChg chg="addSp delSp modSp ord addAnim delAnim">
        <pc:chgData name="Aditi Partap" userId="S::aditi712@stanford.edu::b8d20bd2-9dd7-4a14-a138-03419559091a" providerId="AD" clId="Web-{029D0843-3021-D6A7-2966-CB37CA485F30}" dt="2023-04-04T03:49:51.945" v="816" actId="20577"/>
        <pc:sldMkLst>
          <pc:docMk/>
          <pc:sldMk cId="0" sldId="273"/>
        </pc:sldMkLst>
        <pc:spChg chg="add">
          <ac:chgData name="Aditi Partap" userId="S::aditi712@stanford.edu::b8d20bd2-9dd7-4a14-a138-03419559091a" providerId="AD" clId="Web-{029D0843-3021-D6A7-2966-CB37CA485F30}" dt="2023-04-04T03:40:40.272" v="659"/>
          <ac:spMkLst>
            <pc:docMk/>
            <pc:sldMk cId="0" sldId="273"/>
            <ac:spMk id="5" creationId="{798ED5B4-410D-66D9-B2F7-9EF76D6D62A5}"/>
          </ac:spMkLst>
        </pc:spChg>
        <pc:spChg chg="add ord">
          <ac:chgData name="Aditi Partap" userId="S::aditi712@stanford.edu::b8d20bd2-9dd7-4a14-a138-03419559091a" providerId="AD" clId="Web-{029D0843-3021-D6A7-2966-CB37CA485F30}" dt="2023-04-04T03:43:15.011" v="698"/>
          <ac:spMkLst>
            <pc:docMk/>
            <pc:sldMk cId="0" sldId="273"/>
            <ac:spMk id="7" creationId="{12118FA5-6696-8AEC-C21B-FD2863B8AF7D}"/>
          </ac:spMkLst>
        </pc:spChg>
        <pc:spChg chg="add ord">
          <ac:chgData name="Aditi Partap" userId="S::aditi712@stanford.edu::b8d20bd2-9dd7-4a14-a138-03419559091a" providerId="AD" clId="Web-{029D0843-3021-D6A7-2966-CB37CA485F30}" dt="2023-04-04T03:43:39.434" v="702"/>
          <ac:spMkLst>
            <pc:docMk/>
            <pc:sldMk cId="0" sldId="273"/>
            <ac:spMk id="9" creationId="{57019D53-9407-F73E-895D-4CE3F2688617}"/>
          </ac:spMkLst>
        </pc:spChg>
        <pc:spChg chg="add ord">
          <ac:chgData name="Aditi Partap" userId="S::aditi712@stanford.edu::b8d20bd2-9dd7-4a14-a138-03419559091a" providerId="AD" clId="Web-{029D0843-3021-D6A7-2966-CB37CA485F30}" dt="2023-04-04T03:43:42.903" v="703"/>
          <ac:spMkLst>
            <pc:docMk/>
            <pc:sldMk cId="0" sldId="273"/>
            <ac:spMk id="11" creationId="{E26ABA8E-A0E3-C1A7-B5D9-660EFBAA506A}"/>
          </ac:spMkLst>
        </pc:spChg>
        <pc:spChg chg="add">
          <ac:chgData name="Aditi Partap" userId="S::aditi712@stanford.edu::b8d20bd2-9dd7-4a14-a138-03419559091a" providerId="AD" clId="Web-{029D0843-3021-D6A7-2966-CB37CA485F30}" dt="2023-04-04T03:44:49.905" v="711"/>
          <ac:spMkLst>
            <pc:docMk/>
            <pc:sldMk cId="0" sldId="273"/>
            <ac:spMk id="15" creationId="{C2D6F39E-3EED-BCF9-5BC3-7833B10D928A}"/>
          </ac:spMkLst>
        </pc:spChg>
        <pc:spChg chg="mod">
          <ac:chgData name="Aditi Partap" userId="S::aditi712@stanford.edu::b8d20bd2-9dd7-4a14-a138-03419559091a" providerId="AD" clId="Web-{029D0843-3021-D6A7-2966-CB37CA485F30}" dt="2023-04-04T03:49:51.945" v="816" actId="20577"/>
          <ac:spMkLst>
            <pc:docMk/>
            <pc:sldMk cId="0" sldId="273"/>
            <ac:spMk id="304" creationId="{00000000-0000-0000-0000-000000000000}"/>
          </ac:spMkLst>
        </pc:spChg>
        <pc:spChg chg="del">
          <ac:chgData name="Aditi Partap" userId="S::aditi712@stanford.edu::b8d20bd2-9dd7-4a14-a138-03419559091a" providerId="AD" clId="Web-{029D0843-3021-D6A7-2966-CB37CA485F30}" dt="2023-04-04T03:35:01.997" v="606"/>
          <ac:spMkLst>
            <pc:docMk/>
            <pc:sldMk cId="0" sldId="273"/>
            <ac:spMk id="305" creationId="{00000000-0000-0000-0000-000000000000}"/>
          </ac:spMkLst>
        </pc:spChg>
        <pc:spChg chg="del">
          <ac:chgData name="Aditi Partap" userId="S::aditi712@stanford.edu::b8d20bd2-9dd7-4a14-a138-03419559091a" providerId="AD" clId="Web-{029D0843-3021-D6A7-2966-CB37CA485F30}" dt="2023-04-04T03:45:46.360" v="714"/>
          <ac:spMkLst>
            <pc:docMk/>
            <pc:sldMk cId="0" sldId="273"/>
            <ac:spMk id="306" creationId="{00000000-0000-0000-0000-000000000000}"/>
          </ac:spMkLst>
        </pc:spChg>
        <pc:spChg chg="del mod">
          <ac:chgData name="Aditi Partap" userId="S::aditi712@stanford.edu::b8d20bd2-9dd7-4a14-a138-03419559091a" providerId="AD" clId="Web-{029D0843-3021-D6A7-2966-CB37CA485F30}" dt="2023-04-04T03:43:04.808" v="694"/>
          <ac:spMkLst>
            <pc:docMk/>
            <pc:sldMk cId="0" sldId="273"/>
            <ac:spMk id="309" creationId="{00000000-0000-0000-0000-000000000000}"/>
          </ac:spMkLst>
        </pc:spChg>
        <pc:spChg chg="del mod">
          <ac:chgData name="Aditi Partap" userId="S::aditi712@stanford.edu::b8d20bd2-9dd7-4a14-a138-03419559091a" providerId="AD" clId="Web-{029D0843-3021-D6A7-2966-CB37CA485F30}" dt="2023-04-04T03:43:04.808" v="693"/>
          <ac:spMkLst>
            <pc:docMk/>
            <pc:sldMk cId="0" sldId="273"/>
            <ac:spMk id="310" creationId="{00000000-0000-0000-0000-000000000000}"/>
          </ac:spMkLst>
        </pc:spChg>
        <pc:spChg chg="del">
          <ac:chgData name="Aditi Partap" userId="S::aditi712@stanford.edu::b8d20bd2-9dd7-4a14-a138-03419559091a" providerId="AD" clId="Web-{029D0843-3021-D6A7-2966-CB37CA485F30}" dt="2023-04-04T03:43:04.808" v="692"/>
          <ac:spMkLst>
            <pc:docMk/>
            <pc:sldMk cId="0" sldId="273"/>
            <ac:spMk id="311" creationId="{00000000-0000-0000-0000-000000000000}"/>
          </ac:spMkLst>
        </pc:spChg>
        <pc:spChg chg="mod">
          <ac:chgData name="Aditi Partap" userId="S::aditi712@stanford.edu::b8d20bd2-9dd7-4a14-a138-03419559091a" providerId="AD" clId="Web-{029D0843-3021-D6A7-2966-CB37CA485F30}" dt="2023-04-04T03:43:34.215" v="701" actId="1076"/>
          <ac:spMkLst>
            <pc:docMk/>
            <pc:sldMk cId="0" sldId="273"/>
            <ac:spMk id="312" creationId="{00000000-0000-0000-0000-000000000000}"/>
          </ac:spMkLst>
        </pc:spChg>
        <pc:spChg chg="mod">
          <ac:chgData name="Aditi Partap" userId="S::aditi712@stanford.edu::b8d20bd2-9dd7-4a14-a138-03419559091a" providerId="AD" clId="Web-{029D0843-3021-D6A7-2966-CB37CA485F30}" dt="2023-04-04T03:44:03.997" v="707" actId="1076"/>
          <ac:spMkLst>
            <pc:docMk/>
            <pc:sldMk cId="0" sldId="273"/>
            <ac:spMk id="313" creationId="{00000000-0000-0000-0000-000000000000}"/>
          </ac:spMkLst>
        </pc:spChg>
        <pc:spChg chg="mod">
          <ac:chgData name="Aditi Partap" userId="S::aditi712@stanford.edu::b8d20bd2-9dd7-4a14-a138-03419559091a" providerId="AD" clId="Web-{029D0843-3021-D6A7-2966-CB37CA485F30}" dt="2023-04-04T03:44:20.404" v="709" actId="1076"/>
          <ac:spMkLst>
            <pc:docMk/>
            <pc:sldMk cId="0" sldId="273"/>
            <ac:spMk id="314" creationId="{00000000-0000-0000-0000-000000000000}"/>
          </ac:spMkLst>
        </pc:spChg>
        <pc:picChg chg="add">
          <ac:chgData name="Aditi Partap" userId="S::aditi712@stanford.edu::b8d20bd2-9dd7-4a14-a138-03419559091a" providerId="AD" clId="Web-{029D0843-3021-D6A7-2966-CB37CA485F30}" dt="2023-04-04T03:40:40.257" v="658"/>
          <ac:picMkLst>
            <pc:docMk/>
            <pc:sldMk cId="0" sldId="273"/>
            <ac:picMk id="3" creationId="{E5895F55-FA28-2035-C1AB-CFBDA4B8490C}"/>
          </ac:picMkLst>
        </pc:picChg>
        <pc:picChg chg="add">
          <ac:chgData name="Aditi Partap" userId="S::aditi712@stanford.edu::b8d20bd2-9dd7-4a14-a138-03419559091a" providerId="AD" clId="Web-{029D0843-3021-D6A7-2966-CB37CA485F30}" dt="2023-04-04T03:44:49.889" v="710"/>
          <ac:picMkLst>
            <pc:docMk/>
            <pc:sldMk cId="0" sldId="273"/>
            <ac:picMk id="13" creationId="{03C73C50-2195-921A-58D1-76EE9C293A26}"/>
          </ac:picMkLst>
        </pc:picChg>
        <pc:picChg chg="ord">
          <ac:chgData name="Aditi Partap" userId="S::aditi712@stanford.edu::b8d20bd2-9dd7-4a14-a138-03419559091a" providerId="AD" clId="Web-{029D0843-3021-D6A7-2966-CB37CA485F30}" dt="2023-04-04T03:44:58.265" v="712"/>
          <ac:picMkLst>
            <pc:docMk/>
            <pc:sldMk cId="0" sldId="273"/>
            <ac:picMk id="307" creationId="{00000000-0000-0000-0000-000000000000}"/>
          </ac:picMkLst>
        </pc:picChg>
        <pc:picChg chg="del">
          <ac:chgData name="Aditi Partap" userId="S::aditi712@stanford.edu::b8d20bd2-9dd7-4a14-a138-03419559091a" providerId="AD" clId="Web-{029D0843-3021-D6A7-2966-CB37CA485F30}" dt="2023-04-04T03:35:01.997" v="603"/>
          <ac:picMkLst>
            <pc:docMk/>
            <pc:sldMk cId="0" sldId="273"/>
            <ac:picMk id="322" creationId="{00000000-0000-0000-0000-000000000000}"/>
          </ac:picMkLst>
        </pc:picChg>
        <pc:picChg chg="del">
          <ac:chgData name="Aditi Partap" userId="S::aditi712@stanford.edu::b8d20bd2-9dd7-4a14-a138-03419559091a" providerId="AD" clId="Web-{029D0843-3021-D6A7-2966-CB37CA485F30}" dt="2023-04-04T03:35:01.981" v="602"/>
          <ac:picMkLst>
            <pc:docMk/>
            <pc:sldMk cId="0" sldId="273"/>
            <ac:picMk id="324" creationId="{00000000-0000-0000-0000-000000000000}"/>
          </ac:picMkLst>
        </pc:picChg>
        <pc:cxnChg chg="mod">
          <ac:chgData name="Aditi Partap" userId="S::aditi712@stanford.edu::b8d20bd2-9dd7-4a14-a138-03419559091a" providerId="AD" clId="Web-{029D0843-3021-D6A7-2966-CB37CA485F30}" dt="2023-04-04T03:43:23.715" v="699" actId="1076"/>
          <ac:cxnSpMkLst>
            <pc:docMk/>
            <pc:sldMk cId="0" sldId="273"/>
            <ac:cxnSpMk id="315" creationId="{00000000-0000-0000-0000-000000000000}"/>
          </ac:cxnSpMkLst>
        </pc:cxnChg>
        <pc:cxnChg chg="mod">
          <ac:chgData name="Aditi Partap" userId="S::aditi712@stanford.edu::b8d20bd2-9dd7-4a14-a138-03419559091a" providerId="AD" clId="Web-{029D0843-3021-D6A7-2966-CB37CA485F30}" dt="2023-04-04T03:43:51.606" v="705" actId="1076"/>
          <ac:cxnSpMkLst>
            <pc:docMk/>
            <pc:sldMk cId="0" sldId="273"/>
            <ac:cxnSpMk id="316" creationId="{00000000-0000-0000-0000-000000000000}"/>
          </ac:cxnSpMkLst>
        </pc:cxnChg>
        <pc:cxnChg chg="mod">
          <ac:chgData name="Aditi Partap" userId="S::aditi712@stanford.edu::b8d20bd2-9dd7-4a14-a138-03419559091a" providerId="AD" clId="Web-{029D0843-3021-D6A7-2966-CB37CA485F30}" dt="2023-04-04T03:44:12.201" v="708" actId="1076"/>
          <ac:cxnSpMkLst>
            <pc:docMk/>
            <pc:sldMk cId="0" sldId="273"/>
            <ac:cxnSpMk id="317" creationId="{00000000-0000-0000-0000-000000000000}"/>
          </ac:cxnSpMkLst>
        </pc:cxnChg>
        <pc:cxnChg chg="del mod">
          <ac:chgData name="Aditi Partap" userId="S::aditi712@stanford.edu::b8d20bd2-9dd7-4a14-a138-03419559091a" providerId="AD" clId="Web-{029D0843-3021-D6A7-2966-CB37CA485F30}" dt="2023-04-04T03:35:01.997" v="605"/>
          <ac:cxnSpMkLst>
            <pc:docMk/>
            <pc:sldMk cId="0" sldId="273"/>
            <ac:cxnSpMk id="321" creationId="{00000000-0000-0000-0000-000000000000}"/>
          </ac:cxnSpMkLst>
        </pc:cxnChg>
        <pc:cxnChg chg="del mod">
          <ac:chgData name="Aditi Partap" userId="S::aditi712@stanford.edu::b8d20bd2-9dd7-4a14-a138-03419559091a" providerId="AD" clId="Web-{029D0843-3021-D6A7-2966-CB37CA485F30}" dt="2023-04-04T03:35:01.997" v="604"/>
          <ac:cxnSpMkLst>
            <pc:docMk/>
            <pc:sldMk cId="0" sldId="273"/>
            <ac:cxnSpMk id="323" creationId="{00000000-0000-0000-0000-000000000000}"/>
          </ac:cxnSpMkLst>
        </pc:cxnChg>
      </pc:sldChg>
      <pc:sldChg chg="addSp modSp addAnim modNotes">
        <pc:chgData name="Aditi Partap" userId="S::aditi712@stanford.edu::b8d20bd2-9dd7-4a14-a138-03419559091a" providerId="AD" clId="Web-{029D0843-3021-D6A7-2966-CB37CA485F30}" dt="2023-04-04T03:54:08.140" v="901"/>
        <pc:sldMkLst>
          <pc:docMk/>
          <pc:sldMk cId="0" sldId="274"/>
        </pc:sldMkLst>
        <pc:spChg chg="mod">
          <ac:chgData name="Aditi Partap" userId="S::aditi712@stanford.edu::b8d20bd2-9dd7-4a14-a138-03419559091a" providerId="AD" clId="Web-{029D0843-3021-D6A7-2966-CB37CA485F30}" dt="2023-04-04T03:52:54.544" v="882" actId="20577"/>
          <ac:spMkLst>
            <pc:docMk/>
            <pc:sldMk cId="0" sldId="274"/>
            <ac:spMk id="330" creationId="{00000000-0000-0000-0000-000000000000}"/>
          </ac:spMkLst>
        </pc:spChg>
        <pc:graphicFrameChg chg="add mod modGraphic">
          <ac:chgData name="Aditi Partap" userId="S::aditi712@stanford.edu::b8d20bd2-9dd7-4a14-a138-03419559091a" providerId="AD" clId="Web-{029D0843-3021-D6A7-2966-CB37CA485F30}" dt="2023-04-04T03:54:08.140" v="901"/>
          <ac:graphicFrameMkLst>
            <pc:docMk/>
            <pc:sldMk cId="0" sldId="274"/>
            <ac:graphicFrameMk id="3" creationId="{A5AD4EEE-535F-C5E1-5C85-C09186154DF3}"/>
          </ac:graphicFrameMkLst>
        </pc:graphicFrameChg>
      </pc:sldChg>
      <pc:sldChg chg="del">
        <pc:chgData name="Aditi Partap" userId="S::aditi712@stanford.edu::b8d20bd2-9dd7-4a14-a138-03419559091a" providerId="AD" clId="Web-{029D0843-3021-D6A7-2966-CB37CA485F30}" dt="2023-04-04T03:48:48.349" v="801"/>
        <pc:sldMkLst>
          <pc:docMk/>
          <pc:sldMk cId="0" sldId="275"/>
        </pc:sldMkLst>
      </pc:sldChg>
      <pc:sldChg chg="del">
        <pc:chgData name="Aditi Partap" userId="S::aditi712@stanford.edu::b8d20bd2-9dd7-4a14-a138-03419559091a" providerId="AD" clId="Web-{029D0843-3021-D6A7-2966-CB37CA485F30}" dt="2023-04-04T03:48:48.349" v="800"/>
        <pc:sldMkLst>
          <pc:docMk/>
          <pc:sldMk cId="0" sldId="276"/>
        </pc:sldMkLst>
      </pc:sldChg>
      <pc:sldChg chg="del">
        <pc:chgData name="Aditi Partap" userId="S::aditi712@stanford.edu::b8d20bd2-9dd7-4a14-a138-03419559091a" providerId="AD" clId="Web-{029D0843-3021-D6A7-2966-CB37CA485F30}" dt="2023-04-04T03:48:48.349" v="799"/>
        <pc:sldMkLst>
          <pc:docMk/>
          <pc:sldMk cId="0" sldId="277"/>
        </pc:sldMkLst>
      </pc:sldChg>
      <pc:sldChg chg="del">
        <pc:chgData name="Aditi Partap" userId="S::aditi712@stanford.edu::b8d20bd2-9dd7-4a14-a138-03419559091a" providerId="AD" clId="Web-{029D0843-3021-D6A7-2966-CB37CA485F30}" dt="2023-04-04T03:48:50.990" v="804"/>
        <pc:sldMkLst>
          <pc:docMk/>
          <pc:sldMk cId="0" sldId="278"/>
        </pc:sldMkLst>
      </pc:sldChg>
      <pc:sldChg chg="del">
        <pc:chgData name="Aditi Partap" userId="S::aditi712@stanford.edu::b8d20bd2-9dd7-4a14-a138-03419559091a" providerId="AD" clId="Web-{029D0843-3021-D6A7-2966-CB37CA485F30}" dt="2023-04-04T03:48:50.990" v="803"/>
        <pc:sldMkLst>
          <pc:docMk/>
          <pc:sldMk cId="0" sldId="279"/>
        </pc:sldMkLst>
      </pc:sldChg>
      <pc:sldChg chg="del">
        <pc:chgData name="Aditi Partap" userId="S::aditi712@stanford.edu::b8d20bd2-9dd7-4a14-a138-03419559091a" providerId="AD" clId="Web-{029D0843-3021-D6A7-2966-CB37CA485F30}" dt="2023-04-04T03:48:50.990" v="802"/>
        <pc:sldMkLst>
          <pc:docMk/>
          <pc:sldMk cId="0" sldId="280"/>
        </pc:sldMkLst>
      </pc:sldChg>
      <pc:sldChg chg="modSp">
        <pc:chgData name="Aditi Partap" userId="S::aditi712@stanford.edu::b8d20bd2-9dd7-4a14-a138-03419559091a" providerId="AD" clId="Web-{029D0843-3021-D6A7-2966-CB37CA485F30}" dt="2023-04-04T03:55:44.221" v="910" actId="20577"/>
        <pc:sldMkLst>
          <pc:docMk/>
          <pc:sldMk cId="0" sldId="300"/>
        </pc:sldMkLst>
        <pc:spChg chg="mod">
          <ac:chgData name="Aditi Partap" userId="S::aditi712@stanford.edu::b8d20bd2-9dd7-4a14-a138-03419559091a" providerId="AD" clId="Web-{029D0843-3021-D6A7-2966-CB37CA485F30}" dt="2023-04-04T03:55:44.221" v="910" actId="20577"/>
          <ac:spMkLst>
            <pc:docMk/>
            <pc:sldMk cId="0" sldId="300"/>
            <ac:spMk id="787" creationId="{00000000-0000-0000-0000-000000000000}"/>
          </ac:spMkLst>
        </pc:spChg>
      </pc:sldChg>
      <pc:sldChg chg="del">
        <pc:chgData name="Aditi Partap" userId="S::aditi712@stanford.edu::b8d20bd2-9dd7-4a14-a138-03419559091a" providerId="AD" clId="Web-{029D0843-3021-D6A7-2966-CB37CA485F30}" dt="2023-04-04T03:55:20.814" v="904"/>
        <pc:sldMkLst>
          <pc:docMk/>
          <pc:sldMk cId="0" sldId="302"/>
        </pc:sldMkLst>
      </pc:sldChg>
      <pc:sldChg chg="del">
        <pc:chgData name="Aditi Partap" userId="S::aditi712@stanford.edu::b8d20bd2-9dd7-4a14-a138-03419559091a" providerId="AD" clId="Web-{029D0843-3021-D6A7-2966-CB37CA485F30}" dt="2023-04-04T03:55:22.158" v="905"/>
        <pc:sldMkLst>
          <pc:docMk/>
          <pc:sldMk cId="0" sldId="303"/>
        </pc:sldMkLst>
      </pc:sldChg>
      <pc:sldChg chg="del">
        <pc:chgData name="Aditi Partap" userId="S::aditi712@stanford.edu::b8d20bd2-9dd7-4a14-a138-03419559091a" providerId="AD" clId="Web-{029D0843-3021-D6A7-2966-CB37CA485F30}" dt="2023-04-04T03:55:24.080" v="906"/>
        <pc:sldMkLst>
          <pc:docMk/>
          <pc:sldMk cId="0" sldId="304"/>
        </pc:sldMkLst>
      </pc:sldChg>
      <pc:sldChg chg="del">
        <pc:chgData name="Aditi Partap" userId="S::aditi712@stanford.edu::b8d20bd2-9dd7-4a14-a138-03419559091a" providerId="AD" clId="Web-{029D0843-3021-D6A7-2966-CB37CA485F30}" dt="2023-04-04T03:55:36.830" v="907"/>
        <pc:sldMkLst>
          <pc:docMk/>
          <pc:sldMk cId="0" sldId="305"/>
        </pc:sldMkLst>
      </pc:sldChg>
      <pc:sldChg chg="del">
        <pc:chgData name="Aditi Partap" userId="S::aditi712@stanford.edu::b8d20bd2-9dd7-4a14-a138-03419559091a" providerId="AD" clId="Web-{029D0843-3021-D6A7-2966-CB37CA485F30}" dt="2023-04-04T03:55:38.221" v="908"/>
        <pc:sldMkLst>
          <pc:docMk/>
          <pc:sldMk cId="0" sldId="306"/>
        </pc:sldMkLst>
      </pc:sldChg>
      <pc:sldChg chg="add del">
        <pc:chgData name="Aditi Partap" userId="S::aditi712@stanford.edu::b8d20bd2-9dd7-4a14-a138-03419559091a" providerId="AD" clId="Web-{029D0843-3021-D6A7-2966-CB37CA485F30}" dt="2023-04-04T03:55:09.361" v="903"/>
        <pc:sldMkLst>
          <pc:docMk/>
          <pc:sldMk cId="0" sldId="309"/>
        </pc:sldMkLst>
      </pc:sldChg>
      <pc:sldChg chg="del">
        <pc:chgData name="Aditi Partap" userId="S::aditi712@stanford.edu::b8d20bd2-9dd7-4a14-a138-03419559091a" providerId="AD" clId="Web-{029D0843-3021-D6A7-2966-CB37CA485F30}" dt="2023-04-04T03:55:54.159" v="911"/>
        <pc:sldMkLst>
          <pc:docMk/>
          <pc:sldMk cId="0" sldId="319"/>
        </pc:sldMkLst>
      </pc:sldChg>
      <pc:sldChg chg="del">
        <pc:chgData name="Aditi Partap" userId="S::aditi712@stanford.edu::b8d20bd2-9dd7-4a14-a138-03419559091a" providerId="AD" clId="Web-{029D0843-3021-D6A7-2966-CB37CA485F30}" dt="2023-04-04T03:55:56.284" v="912"/>
        <pc:sldMkLst>
          <pc:docMk/>
          <pc:sldMk cId="0" sldId="320"/>
        </pc:sldMkLst>
      </pc:sldChg>
      <pc:sldChg chg="del">
        <pc:chgData name="Aditi Partap" userId="S::aditi712@stanford.edu::b8d20bd2-9dd7-4a14-a138-03419559091a" providerId="AD" clId="Web-{029D0843-3021-D6A7-2966-CB37CA485F30}" dt="2023-04-04T03:55:58.394" v="913"/>
        <pc:sldMkLst>
          <pc:docMk/>
          <pc:sldMk cId="0" sldId="321"/>
        </pc:sldMkLst>
      </pc:sldChg>
      <pc:sldChg chg="del">
        <pc:chgData name="Aditi Partap" userId="S::aditi712@stanford.edu::b8d20bd2-9dd7-4a14-a138-03419559091a" providerId="AD" clId="Web-{029D0843-3021-D6A7-2966-CB37CA485F30}" dt="2023-04-04T03:56:00.612" v="914"/>
        <pc:sldMkLst>
          <pc:docMk/>
          <pc:sldMk cId="0" sldId="322"/>
        </pc:sldMkLst>
      </pc:sldChg>
      <pc:sldChg chg="del">
        <pc:chgData name="Aditi Partap" userId="S::aditi712@stanford.edu::b8d20bd2-9dd7-4a14-a138-03419559091a" providerId="AD" clId="Web-{029D0843-3021-D6A7-2966-CB37CA485F30}" dt="2023-04-04T03:56:02.175" v="915"/>
        <pc:sldMkLst>
          <pc:docMk/>
          <pc:sldMk cId="0" sldId="323"/>
        </pc:sldMkLst>
      </pc:sldChg>
      <pc:sldChg chg="delSp modSp add replId delAnim">
        <pc:chgData name="Aditi Partap" userId="S::aditi712@stanford.edu::b8d20bd2-9dd7-4a14-a138-03419559091a" providerId="AD" clId="Web-{029D0843-3021-D6A7-2966-CB37CA485F30}" dt="2023-04-04T03:50:39.993" v="823" actId="1076"/>
        <pc:sldMkLst>
          <pc:docMk/>
          <pc:sldMk cId="2024096774" sldId="324"/>
        </pc:sldMkLst>
        <pc:spChg chg="mod">
          <ac:chgData name="Aditi Partap" userId="S::aditi712@stanford.edu::b8d20bd2-9dd7-4a14-a138-03419559091a" providerId="AD" clId="Web-{029D0843-3021-D6A7-2966-CB37CA485F30}" dt="2023-04-04T03:50:39.993" v="823" actId="1076"/>
          <ac:spMkLst>
            <pc:docMk/>
            <pc:sldMk cId="2024096774" sldId="324"/>
            <ac:spMk id="304" creationId="{00000000-0000-0000-0000-000000000000}"/>
          </ac:spMkLst>
        </pc:spChg>
        <pc:spChg chg="del">
          <ac:chgData name="Aditi Partap" userId="S::aditi712@stanford.edu::b8d20bd2-9dd7-4a14-a138-03419559091a" providerId="AD" clId="Web-{029D0843-3021-D6A7-2966-CB37CA485F30}" dt="2023-04-04T03:50:18.649" v="819"/>
          <ac:spMkLst>
            <pc:docMk/>
            <pc:sldMk cId="2024096774" sldId="324"/>
            <ac:spMk id="306" creationId="{00000000-0000-0000-0000-000000000000}"/>
          </ac:spMkLst>
        </pc:spChg>
      </pc:sldChg>
      <pc:sldChg chg="modSp add replId">
        <pc:chgData name="Aditi Partap" userId="S::aditi712@stanford.edu::b8d20bd2-9dd7-4a14-a138-03419559091a" providerId="AD" clId="Web-{029D0843-3021-D6A7-2966-CB37CA485F30}" dt="2023-04-04T03:50:00.117" v="817" actId="20577"/>
        <pc:sldMkLst>
          <pc:docMk/>
          <pc:sldMk cId="355536844" sldId="325"/>
        </pc:sldMkLst>
        <pc:spChg chg="mod">
          <ac:chgData name="Aditi Partap" userId="S::aditi712@stanford.edu::b8d20bd2-9dd7-4a14-a138-03419559091a" providerId="AD" clId="Web-{029D0843-3021-D6A7-2966-CB37CA485F30}" dt="2023-04-04T03:50:00.117" v="817" actId="20577"/>
          <ac:spMkLst>
            <pc:docMk/>
            <pc:sldMk cId="355536844" sldId="325"/>
            <ac:spMk id="304" creationId="{00000000-0000-0000-0000-000000000000}"/>
          </ac:spMkLst>
        </pc:spChg>
      </pc:sldChg>
      <pc:sldChg chg="addSp delSp modSp add replId delAnim">
        <pc:chgData name="Aditi Partap" userId="S::aditi712@stanford.edu::b8d20bd2-9dd7-4a14-a138-03419559091a" providerId="AD" clId="Web-{029D0843-3021-D6A7-2966-CB37CA485F30}" dt="2023-04-04T03:53:11.435" v="883" actId="20577"/>
        <pc:sldMkLst>
          <pc:docMk/>
          <pc:sldMk cId="1258135669" sldId="326"/>
        </pc:sldMkLst>
        <pc:spChg chg="add mod">
          <ac:chgData name="Aditi Partap" userId="S::aditi712@stanford.edu::b8d20bd2-9dd7-4a14-a138-03419559091a" providerId="AD" clId="Web-{029D0843-3021-D6A7-2966-CB37CA485F30}" dt="2023-04-04T03:53:11.435" v="883" actId="20577"/>
          <ac:spMkLst>
            <pc:docMk/>
            <pc:sldMk cId="1258135669" sldId="326"/>
            <ac:spMk id="4" creationId="{726F8876-8145-9F54-4E34-C8BBFBA22FF5}"/>
          </ac:spMkLst>
        </pc:spChg>
        <pc:spChg chg="del">
          <ac:chgData name="Aditi Partap" userId="S::aditi712@stanford.edu::b8d20bd2-9dd7-4a14-a138-03419559091a" providerId="AD" clId="Web-{029D0843-3021-D6A7-2966-CB37CA485F30}" dt="2023-04-04T03:50:44.072" v="824"/>
          <ac:spMkLst>
            <pc:docMk/>
            <pc:sldMk cId="1258135669" sldId="326"/>
            <ac:spMk id="304" creationId="{00000000-0000-0000-0000-000000000000}"/>
          </ac:spMkLst>
        </pc:spChg>
        <pc:spChg chg="mod">
          <ac:chgData name="Aditi Partap" userId="S::aditi712@stanford.edu::b8d20bd2-9dd7-4a14-a138-03419559091a" providerId="AD" clId="Web-{029D0843-3021-D6A7-2966-CB37CA485F30}" dt="2023-04-04T03:51:31.839" v="831" actId="1076"/>
          <ac:spMkLst>
            <pc:docMk/>
            <pc:sldMk cId="1258135669" sldId="326"/>
            <ac:spMk id="30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 everyone, </a:t>
            </a:r>
            <a:r>
              <a:rPr lang="en" dirty="0" err="1"/>
              <a:t>im</a:t>
            </a:r>
            <a:r>
              <a:rPr lang="en" dirty="0"/>
              <a:t> </a:t>
            </a:r>
            <a:r>
              <a:rPr lang="en" dirty="0" err="1"/>
              <a:t>aditi</a:t>
            </a:r>
            <a:r>
              <a:rPr lang="en" dirty="0"/>
              <a:t>, and today </a:t>
            </a:r>
            <a:r>
              <a:rPr lang="en" dirty="0" err="1"/>
              <a:t>i’ll</a:t>
            </a:r>
            <a:r>
              <a:rPr lang="en" dirty="0"/>
              <a:t> be presenting our work on proactive refresh for accountable threshold signatures. This is joint work with dan </a:t>
            </a:r>
            <a:r>
              <a:rPr lang="en" dirty="0" err="1"/>
              <a:t>boneh</a:t>
            </a:r>
            <a:r>
              <a:rPr lang="en" dirty="0"/>
              <a:t> and </a:t>
            </a:r>
            <a:r>
              <a:rPr lang="en" dirty="0" err="1"/>
              <a:t>lior</a:t>
            </a:r>
            <a:r>
              <a:rPr lang="en" dirty="0"/>
              <a:t> </a:t>
            </a:r>
            <a:r>
              <a:rPr lang="en" dirty="0" err="1"/>
              <a:t>rotem</a:t>
            </a:r>
            <a:r>
              <a:rPr lang="en" dirty="0"/>
              <a:t> at </a:t>
            </a:r>
            <a:r>
              <a:rPr lang="en-US" dirty="0"/>
              <a:t>S</a:t>
            </a:r>
            <a:r>
              <a:rPr lang="en" dirty="0" err="1"/>
              <a:t>tanford</a:t>
            </a:r>
            <a:r>
              <a:rPr lang="en" dirty="0"/>
              <a:t> university.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a7f22f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a7f22f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an example, lets say a bank splits a signing key among 3 executives with threshold of 2. then, if there’s a rogue </a:t>
            </a:r>
            <a:r>
              <a:rPr lang="en-US" dirty="0" err="1"/>
              <a:t>txn</a:t>
            </a:r>
            <a:r>
              <a:rPr lang="en-US" dirty="0"/>
              <a:t>, we can take its signature, run the Trace algorithm, and figure out which executives were involved! </a:t>
            </a:r>
            <a:endParaRPr lang="en" dirty="0"/>
          </a:p>
        </p:txBody>
      </p:sp>
    </p:spTree>
    <p:extLst>
      <p:ext uri="{BB962C8B-B14F-4D97-AF65-F5344CB8AC3E}">
        <p14:creationId xmlns:p14="http://schemas.microsoft.com/office/powerpoint/2010/main" val="562494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9e5fa8e49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29e5fa8e49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L</a:t>
            </a:r>
            <a:r>
              <a:rPr lang="en" dirty="0" err="1"/>
              <a:t>ets</a:t>
            </a:r>
            <a:r>
              <a:rPr lang="en" dirty="0"/>
              <a:t> see a trivial Accountable </a:t>
            </a:r>
            <a:r>
              <a:rPr lang="en" dirty="0" err="1"/>
              <a:t>thre</a:t>
            </a:r>
            <a:r>
              <a:rPr lang="en-US" dirty="0" err="1"/>
              <a:t>sh</a:t>
            </a:r>
            <a:r>
              <a:rPr lang="en" dirty="0"/>
              <a:t>old scheme to get more intuition about accountability. </a:t>
            </a:r>
          </a:p>
          <a:p>
            <a:pPr marL="0" lvl="0" indent="0" algn="l" rtl="0">
              <a:spcBef>
                <a:spcPts val="0"/>
              </a:spcBef>
              <a:spcAft>
                <a:spcPts val="0"/>
              </a:spcAft>
              <a:buNone/>
            </a:pPr>
            <a:r>
              <a:rPr lang="en" dirty="0"/>
              <a:t>Here, keys for all parties are sampled independently for some sign scheme. </a:t>
            </a:r>
          </a:p>
          <a:p>
            <a:pPr marL="0" lvl="0" indent="0" algn="l" rtl="0">
              <a:spcBef>
                <a:spcPts val="0"/>
              </a:spcBef>
              <a:spcAft>
                <a:spcPts val="0"/>
              </a:spcAft>
              <a:buNone/>
            </a:pPr>
            <a:r>
              <a:rPr lang="en" dirty="0"/>
              <a:t>In our example here,  A,B,C each have an independent </a:t>
            </a:r>
            <a:r>
              <a:rPr lang="en" dirty="0" err="1"/>
              <a:t>pk,sk</a:t>
            </a:r>
            <a:r>
              <a:rPr lang="en" dirty="0"/>
              <a:t> pair. The overall pk of the scheme is the list of all these pub keys, pk1 to pk3.</a:t>
            </a:r>
          </a:p>
          <a:p>
            <a:pPr marL="0" lvl="0" indent="0" algn="l" rtl="0">
              <a:spcBef>
                <a:spcPts val="0"/>
              </a:spcBef>
              <a:spcAft>
                <a:spcPts val="0"/>
              </a:spcAft>
              <a:buNone/>
            </a:pPr>
            <a:r>
              <a:rPr lang="en-US" dirty="0"/>
              <a:t>Then, the sign on a msg is just a list of signs from all the parties involved. </a:t>
            </a:r>
          </a:p>
          <a:p>
            <a:pPr marL="0" lvl="0" indent="0" algn="l" rtl="0">
              <a:spcBef>
                <a:spcPts val="0"/>
              </a:spcBef>
              <a:spcAft>
                <a:spcPts val="0"/>
              </a:spcAft>
              <a:buNone/>
            </a:pPr>
            <a:r>
              <a:rPr lang="en-US" dirty="0"/>
              <a:t>E.g. lets say </a:t>
            </a:r>
            <a:r>
              <a:rPr lang="en-US" dirty="0" err="1"/>
              <a:t>Alice,Bob</a:t>
            </a:r>
            <a:r>
              <a:rPr lang="en-US" dirty="0"/>
              <a:t> </a:t>
            </a:r>
            <a:r>
              <a:rPr lang="en-US" dirty="0" err="1"/>
              <a:t>wanna</a:t>
            </a:r>
            <a:r>
              <a:rPr lang="en-US" dirty="0"/>
              <a:t> sign something. They’ll use their own secret keys to generate signatures sig1 and sig2, and the overall sign is just </a:t>
            </a:r>
            <a:r>
              <a:rPr lang="en-US" dirty="0" err="1"/>
              <a:t>concat</a:t>
            </a:r>
            <a:r>
              <a:rPr lang="en-US" dirty="0"/>
              <a:t> of sig1 and sig2. To verify, we separately verify sig1 </a:t>
            </a:r>
            <a:r>
              <a:rPr lang="en-US" dirty="0" err="1"/>
              <a:t>wrt</a:t>
            </a:r>
            <a:r>
              <a:rPr lang="en-US" dirty="0"/>
              <a:t> pk1 and sig2 </a:t>
            </a:r>
            <a:r>
              <a:rPr lang="en-US" dirty="0" err="1"/>
              <a:t>wrt</a:t>
            </a:r>
            <a:r>
              <a:rPr lang="en-US" dirty="0"/>
              <a:t> pk2.</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9e5fa8e49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29e5fa8e49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Similarly, sign from bob, </a:t>
            </a:r>
            <a:r>
              <a:rPr lang="en-US" dirty="0" err="1"/>
              <a:t>charlie</a:t>
            </a:r>
            <a:r>
              <a:rPr lang="en-US" dirty="0"/>
              <a:t> is just a </a:t>
            </a:r>
            <a:r>
              <a:rPr lang="en-US" dirty="0" err="1"/>
              <a:t>concat</a:t>
            </a:r>
            <a:r>
              <a:rPr lang="en-US" dirty="0"/>
              <a:t> of sig2 and sig3. this scheme is quite inefficient since it has large signatures, it’s a list of t individual signatures, also slow to verify: need to verify t individual signatures.</a:t>
            </a:r>
          </a:p>
          <a:p>
            <a:pPr marL="0" lvl="0" indent="0" algn="l" rtl="0">
              <a:spcBef>
                <a:spcPts val="0"/>
              </a:spcBef>
              <a:spcAft>
                <a:spcPts val="0"/>
              </a:spcAft>
              <a:buNone/>
            </a:pPr>
            <a:r>
              <a:rPr lang="en-US" dirty="0"/>
              <a:t>Note there do exist more efficient ATS schemes, where the signature is short and verification is efficient.</a:t>
            </a:r>
          </a:p>
          <a:p>
            <a:pPr marL="0" lvl="0" indent="0" algn="l" rtl="0">
              <a:spcBef>
                <a:spcPts val="0"/>
              </a:spcBef>
              <a:spcAft>
                <a:spcPts val="0"/>
              </a:spcAft>
              <a:buNone/>
            </a:pPr>
            <a:r>
              <a:rPr lang="en-US" dirty="0"/>
              <a:t>but, most real world deployments still use this trivial ATS construction! </a:t>
            </a:r>
          </a:p>
          <a:p>
            <a:pPr marL="0" lvl="0" indent="0" algn="l" rtl="0">
              <a:spcBef>
                <a:spcPts val="0"/>
              </a:spcBef>
              <a:spcAft>
                <a:spcPts val="0"/>
              </a:spcAft>
              <a:buNone/>
            </a:pPr>
            <a:r>
              <a:rPr lang="en-US" dirty="0"/>
              <a:t>In this talk, we give another reason why you should not use the trivial ATS, to explain that reason, lets talk about….perpetual leakage</a:t>
            </a:r>
          </a:p>
        </p:txBody>
      </p:sp>
    </p:spTree>
    <p:extLst>
      <p:ext uri="{BB962C8B-B14F-4D97-AF65-F5344CB8AC3E}">
        <p14:creationId xmlns:p14="http://schemas.microsoft.com/office/powerpoint/2010/main" val="2432905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our setting with 3 people with secret key shares, we know that the attacker needs to hack </a:t>
            </a:r>
            <a:r>
              <a:rPr lang="en-US" dirty="0" err="1"/>
              <a:t>atleast</a:t>
            </a:r>
            <a:r>
              <a:rPr lang="en-US" dirty="0"/>
              <a:t> 2 parties to forge signatures. Lets say it takes the adversary ~1week to hack into 1 party. If they're really hardworking, they can hack 2 parties in 2weeks….and then, they would have 2 </a:t>
            </a:r>
            <a:r>
              <a:rPr lang="en-US" dirty="0" err="1"/>
              <a:t>sk</a:t>
            </a:r>
            <a:r>
              <a:rPr lang="en-US" dirty="0"/>
              <a:t> shares and can sign anything!! This is called perpetual leakage,</a:t>
            </a:r>
          </a:p>
          <a:p>
            <a:endParaRPr lang="en-US" dirty="0"/>
          </a:p>
        </p:txBody>
      </p:sp>
    </p:spTree>
    <p:extLst>
      <p:ext uri="{BB962C8B-B14F-4D97-AF65-F5344CB8AC3E}">
        <p14:creationId xmlns:p14="http://schemas.microsoft.com/office/powerpoint/2010/main" val="3667904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To protect against such attacks, one solution is proactive refresh: lets see what that means: in week1, the adversary hacks A and gets sk1. But, at the end of week1, A,B,C run some fancy Update protocol together, and refresh their secret key shares to sk1’, sk2’ and so on.</a:t>
            </a:r>
          </a:p>
          <a:p>
            <a:pPr marL="0" indent="0">
              <a:buNone/>
            </a:pPr>
            <a:r>
              <a:rPr lang="en-US" dirty="0"/>
              <a:t>These keys are unrelated to the original secret keys, except for that they can still generate a valid sign </a:t>
            </a:r>
            <a:r>
              <a:rPr lang="en-US" dirty="0" err="1"/>
              <a:t>wrt</a:t>
            </a:r>
            <a:r>
              <a:rPr lang="en-US" dirty="0"/>
              <a:t> the same pk. </a:t>
            </a:r>
          </a:p>
          <a:p>
            <a:pPr marL="0" lvl="0" indent="0" algn="l">
              <a:spcBef>
                <a:spcPts val="0"/>
              </a:spcBef>
              <a:spcAft>
                <a:spcPts val="0"/>
              </a:spcAft>
              <a:buNone/>
            </a:pPr>
            <a:r>
              <a:rPr lang="en-US" dirty="0"/>
              <a:t>Now, when the adversary hacks into B’s laptop in week2, they get sk2’!! Since they’re unrelated, they cant combine sigs from sk1 and sk2’. </a:t>
            </a:r>
          </a:p>
          <a:p>
            <a:pPr marL="0" lvl="0" indent="0" algn="l" rtl="0">
              <a:spcBef>
                <a:spcPts val="0"/>
              </a:spcBef>
              <a:spcAft>
                <a:spcPts val="0"/>
              </a:spcAft>
              <a:buNone/>
            </a:pPr>
            <a:r>
              <a:rPr lang="en-US" dirty="0"/>
              <a:t>Meaning, the only way Evan can forge sigs in this setup is if they hack 2 laptops within one week!!! so this makes an attack even harder.</a:t>
            </a:r>
          </a:p>
        </p:txBody>
      </p:sp>
    </p:spTree>
    <p:extLst>
      <p:ext uri="{BB962C8B-B14F-4D97-AF65-F5344CB8AC3E}">
        <p14:creationId xmlns:p14="http://schemas.microsoft.com/office/powerpoint/2010/main" val="2286549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1fa850bd5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1fa850bd5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literature, there’s a lot of existing work on Private Threshold Signatures with Proactive Refresh, and Accountable Threshold Signatures.</a:t>
            </a:r>
            <a:endParaRPr dirty="0"/>
          </a:p>
          <a:p>
            <a:pPr marL="0" indent="0">
              <a:buNone/>
            </a:pPr>
            <a:r>
              <a:rPr lang="en" dirty="0"/>
              <a:t>Unfortunately, no work on Accountable Threshold Signatures that support Proactive refresh. this is because, at first glance, it seems impossible. Secret keys are actually used to hold users accountable, but if we refresh the secret keys, how are we </a:t>
            </a:r>
            <a:r>
              <a:rPr lang="en" dirty="0" err="1"/>
              <a:t>gonna</a:t>
            </a:r>
            <a:r>
              <a:rPr lang="en" dirty="0"/>
              <a:t> trace a sign back to the signers? </a:t>
            </a:r>
            <a:r>
              <a:rPr lang="en-US" dirty="0"/>
              <a:t>N</a:t>
            </a:r>
            <a:r>
              <a:rPr lang="en" dirty="0" err="1"/>
              <a:t>ote</a:t>
            </a:r>
            <a:r>
              <a:rPr lang="en" dirty="0"/>
              <a:t> that this is not a problem for private threshold sig schemes, since we don’t need to trace the signers!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fa850bd5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1fa850bd5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W</a:t>
            </a:r>
            <a:r>
              <a:rPr lang="en" dirty="0"/>
              <a:t>hats worse, is that the trivial ATS is actually not refreshable at all!! </a:t>
            </a:r>
            <a:r>
              <a:rPr lang="en-US" dirty="0"/>
              <a:t>A</a:t>
            </a:r>
            <a:r>
              <a:rPr lang="en" dirty="0" err="1"/>
              <a:t>nd</a:t>
            </a:r>
            <a:r>
              <a:rPr lang="en" dirty="0"/>
              <a:t> here’s why:</a:t>
            </a:r>
          </a:p>
          <a:p>
            <a:pPr marL="0" indent="0">
              <a:buNone/>
            </a:pPr>
            <a:r>
              <a:rPr lang="en-US" dirty="0"/>
              <a:t>L</a:t>
            </a:r>
            <a:r>
              <a:rPr lang="en" dirty="0" err="1"/>
              <a:t>ets</a:t>
            </a:r>
            <a:r>
              <a:rPr lang="en" dirty="0"/>
              <a:t> say the adv hacks into </a:t>
            </a:r>
            <a:r>
              <a:rPr lang="en" dirty="0" err="1"/>
              <a:t>alice’s</a:t>
            </a:r>
            <a:r>
              <a:rPr lang="en" dirty="0"/>
              <a:t> laptop in week1, and gets sk1.</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week2, we update the </a:t>
            </a:r>
            <a:r>
              <a:rPr lang="en" dirty="0" err="1"/>
              <a:t>sk</a:t>
            </a:r>
            <a:r>
              <a:rPr lang="en" dirty="0"/>
              <a:t> shares to sk1’ </a:t>
            </a:r>
            <a:r>
              <a:rPr lang="en" dirty="0" err="1"/>
              <a:t>etc</a:t>
            </a:r>
            <a:r>
              <a:rPr lang="en" dirty="0"/>
              <a:t>, then the adversary would get sk2’ when they hack Bob in week2. but, the sad part, is that sk1 is still a valid secret key </a:t>
            </a:r>
            <a:r>
              <a:rPr lang="en-US" dirty="0" err="1"/>
              <a:t>w.r.t</a:t>
            </a:r>
            <a:r>
              <a:rPr lang="en-US" dirty="0"/>
              <a:t> the public key pk1, which remains unchanged</a:t>
            </a:r>
            <a:r>
              <a:rPr lang="en" dirty="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Therefore, the adv can still use sk1 to get sigma1, and use sk2’ to get sigma2’, and this will be a valid signature!</a:t>
            </a:r>
          </a:p>
        </p:txBody>
      </p:sp>
    </p:spTree>
    <p:extLst>
      <p:ext uri="{BB962C8B-B14F-4D97-AF65-F5344CB8AC3E}">
        <p14:creationId xmlns:p14="http://schemas.microsoft.com/office/powerpoint/2010/main" val="3233433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Infact</a:t>
            </a:r>
            <a:r>
              <a:rPr lang="en-US" dirty="0"/>
              <a:t>, it is impossible to </a:t>
            </a:r>
            <a:r>
              <a:rPr lang="en-US" sz="1100" dirty="0"/>
              <a:t>securely refresh secret keys without changing the public key, in the trivial ATS.</a:t>
            </a:r>
          </a:p>
        </p:txBody>
      </p:sp>
    </p:spTree>
    <p:extLst>
      <p:ext uri="{BB962C8B-B14F-4D97-AF65-F5344CB8AC3E}">
        <p14:creationId xmlns:p14="http://schemas.microsoft.com/office/powerpoint/2010/main" val="370907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fa850bd5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fa850bd5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Signatures are a way to digitally sign things like transactions or messages. </a:t>
            </a:r>
            <a:r>
              <a:rPr lang="en-US" dirty="0"/>
              <a:t>A</a:t>
            </a:r>
            <a:r>
              <a:rPr lang="en" dirty="0"/>
              <a:t>s we saw this morning as well, They are used everywhere, with applications ranging from social networks to online banking and blockchains.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fa850bd5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1fa850bd5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this means, is that for applications that use this trivial ATS, the only way to protect against perpetual leakage is to generate a brand new public key and corresponding secret keys.</a:t>
            </a:r>
          </a:p>
          <a:p>
            <a:pPr marL="0" lvl="0" indent="0" algn="l" rtl="0">
              <a:spcBef>
                <a:spcPts val="0"/>
              </a:spcBef>
              <a:spcAft>
                <a:spcPts val="0"/>
              </a:spcAft>
              <a:buNone/>
            </a:pPr>
            <a:r>
              <a:rPr lang="en-US" dirty="0"/>
              <a:t>For an example of a bank using signatures for transactions, if they want to refresh their keys, they will need to inform every one of their clients about the new public key. This is really cumbersome, because of which, it can be hard to refresh keys frequently.</a:t>
            </a:r>
          </a:p>
        </p:txBody>
      </p:sp>
    </p:spTree>
    <p:extLst>
      <p:ext uri="{BB962C8B-B14F-4D97-AF65-F5344CB8AC3E}">
        <p14:creationId xmlns:p14="http://schemas.microsoft.com/office/powerpoint/2010/main" val="2846412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fa850bd5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fa850bd5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dirty="0"/>
              <a:t>In this work,</a:t>
            </a:r>
            <a:endParaRPr dirty="0"/>
          </a:p>
          <a:p>
            <a:pPr>
              <a:buAutoNum type="arabicPeriod"/>
            </a:pPr>
            <a:r>
              <a:rPr lang="en" dirty="0"/>
              <a:t>We Define secure proactive refresh for an Accountable Threshold Scheme, I'll explain this in a few slides</a:t>
            </a:r>
            <a:endParaRPr dirty="0"/>
          </a:p>
          <a:p>
            <a:pPr>
              <a:buAutoNum type="arabicPeriod"/>
            </a:pPr>
            <a:r>
              <a:rPr lang="en-US" dirty="0"/>
              <a:t>A</a:t>
            </a:r>
            <a:r>
              <a:rPr lang="en" dirty="0" err="1"/>
              <a:t>nd</a:t>
            </a:r>
            <a:r>
              <a:rPr lang="en" dirty="0"/>
              <a:t> we Present 5 constructions that are accountable and securely refreshable! the first one is a combinatorial ATS-PR scheme, which is strongly secure (</a:t>
            </a:r>
            <a:r>
              <a:rPr lang="en-US" dirty="0"/>
              <a:t>I</a:t>
            </a:r>
            <a:r>
              <a:rPr lang="en" dirty="0"/>
              <a:t>’ll explain what that means in a bit), but is efficient only when </a:t>
            </a:r>
            <a:r>
              <a:rPr lang="en" dirty="0" err="1"/>
              <a:t>nChoose</a:t>
            </a:r>
            <a:r>
              <a:rPr lang="en" dirty="0"/>
              <a:t> t is small. </a:t>
            </a:r>
          </a:p>
          <a:p>
            <a:pPr>
              <a:buAutoNum type="arabicPeriod"/>
            </a:pPr>
            <a:r>
              <a:rPr lang="en" dirty="0"/>
              <a:t>Next, we have a 2-level ATS-PR scheme, which is again strongly secure, but has large signs. </a:t>
            </a:r>
          </a:p>
          <a:p>
            <a:pPr>
              <a:buAutoNum type="arabicPeriod"/>
            </a:pPr>
            <a:r>
              <a:rPr lang="en" dirty="0"/>
              <a:t>Our third construction is RSA-based, strongly secure, and </a:t>
            </a:r>
            <a:r>
              <a:rPr lang="en" dirty="0" err="1"/>
              <a:t>kinda</a:t>
            </a:r>
            <a:r>
              <a:rPr lang="en" dirty="0"/>
              <a:t> short signs, but still longer than our last two constructions.</a:t>
            </a:r>
          </a:p>
          <a:p>
            <a:pPr>
              <a:buAutoNum type="arabicPeriod"/>
            </a:pPr>
            <a:r>
              <a:rPr lang="en-US" dirty="0"/>
              <a:t>which</a:t>
            </a:r>
            <a:r>
              <a:rPr lang="en" dirty="0"/>
              <a:t> are bls and </a:t>
            </a:r>
            <a:r>
              <a:rPr lang="en" dirty="0" err="1"/>
              <a:t>schnorr</a:t>
            </a:r>
            <a:r>
              <a:rPr lang="en" dirty="0"/>
              <a:t> based, and both of them are quite efficient (short sigs and fast very) but are only secure.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09d2e660b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09d2e660b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we will briefly look at security notions for an accountable threshold scheme with proactive refresh. </a:t>
            </a:r>
          </a:p>
          <a:p>
            <a:pPr marL="0" lvl="0" indent="0" algn="l" rtl="0">
              <a:spcBef>
                <a:spcPts val="0"/>
              </a:spcBef>
              <a:spcAft>
                <a:spcPts val="0"/>
              </a:spcAft>
              <a:buNone/>
            </a:pPr>
            <a:r>
              <a:rPr lang="en-US" dirty="0"/>
              <a:t>The 1</a:t>
            </a:r>
            <a:r>
              <a:rPr lang="en-US" baseline="30000" dirty="0"/>
              <a:t>st</a:t>
            </a:r>
            <a:r>
              <a:rPr lang="en-US" dirty="0"/>
              <a:t> notion is unforgeability, meaning the adv shouldn’t be able to forge signatures. we define 2 levels of unforgeability, called uf1 (which is the stronger notion) and uf0.</a:t>
            </a:r>
          </a:p>
          <a:p>
            <a:pPr marL="0" lvl="0" indent="0" algn="l" rtl="0">
              <a:spcBef>
                <a:spcPts val="0"/>
              </a:spcBef>
              <a:spcAft>
                <a:spcPts val="0"/>
              </a:spcAft>
              <a:buNone/>
            </a:pPr>
            <a:r>
              <a:rPr lang="en-US" dirty="0"/>
              <a:t>the 2</a:t>
            </a:r>
            <a:r>
              <a:rPr lang="en-US" baseline="30000" dirty="0"/>
              <a:t>nd</a:t>
            </a:r>
            <a:r>
              <a:rPr lang="en-US" dirty="0"/>
              <a:t> notion is accountability, which basically means that a malicious set of signers cannot frame another set. We again define 2 levels of accountability, called acc1 (which is stronger) and acc0. </a:t>
            </a:r>
          </a:p>
          <a:p>
            <a:pPr marL="0" lvl="0" indent="0" algn="l" rtl="0">
              <a:spcBef>
                <a:spcPts val="0"/>
              </a:spcBef>
              <a:spcAft>
                <a:spcPts val="0"/>
              </a:spcAft>
              <a:buNone/>
            </a:pPr>
            <a:r>
              <a:rPr lang="en-US" dirty="0"/>
              <a:t>combining these together, we get a total of 4 notions of security: </a:t>
            </a:r>
            <a:r>
              <a:rPr lang="en-US" dirty="0" err="1"/>
              <a:t>uf</a:t>
            </a:r>
            <a:r>
              <a:rPr lang="en-US" dirty="0"/>
              <a:t>-b &amp; acc-b’ where b and b’ can be 0 or 1 (e.g. a scheme could achieve uf1 but acc0, and so on). We’ll only see a high level overview of our definitions today, and we wont go into the differences b/w the stronger and the weaker notions.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here’s a high level overview of how we define unforgeability, specifically uf1, for an accountable threshold scheme with proactive refresh. We use a game based definition, and we model quite a strong attacker. In every week, this attacker can hack into </a:t>
            </a:r>
            <a:r>
              <a:rPr lang="en-US" dirty="0" err="1"/>
              <a:t>upto</a:t>
            </a:r>
            <a:r>
              <a:rPr lang="en-US" dirty="0"/>
              <a:t> t-1 parties and get their </a:t>
            </a:r>
            <a:r>
              <a:rPr lang="en-US" dirty="0" err="1"/>
              <a:t>sks</a:t>
            </a:r>
            <a:endParaRPr lang="en-US" dirty="0"/>
          </a:p>
          <a:p>
            <a:r>
              <a:rPr lang="en-US" dirty="0"/>
              <a:t>the adv can also request sig shares from any party on any message they like,</a:t>
            </a:r>
          </a:p>
          <a:p>
            <a:r>
              <a:rPr lang="en-US" dirty="0"/>
              <a:t>But, such an adversary should not be able to forge a signature on a msg m* non-trivially.</a:t>
            </a:r>
          </a:p>
          <a:p>
            <a:r>
              <a:rPr lang="en-US" dirty="0"/>
              <a:t>What we mean by that, is if in any single week, the adv got t sig shares on m* or t secret keys, then it would be trivial to make a signature on m* by just combining t shares.</a:t>
            </a:r>
          </a:p>
          <a:p>
            <a:r>
              <a:rPr lang="en-US" dirty="0"/>
              <a:t>Hence we say that a scheme is uf-1 secure if no efficient adv is able to make such a forgery non trivially.</a:t>
            </a:r>
          </a:p>
          <a:p>
            <a:r>
              <a:rPr lang="en-US" dirty="0"/>
              <a:t>Again, This was a very informal overview of our stronger notion of unforgeability, we also have a weaker notion uf0, but we wont cover that in the interest of time.</a:t>
            </a:r>
          </a:p>
        </p:txBody>
      </p:sp>
    </p:spTree>
    <p:extLst>
      <p:ext uri="{BB962C8B-B14F-4D97-AF65-F5344CB8AC3E}">
        <p14:creationId xmlns:p14="http://schemas.microsoft.com/office/powerpoint/2010/main" val="1371149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take a brief look at how we define accountability, specifically acc1, which is our stronger notion.</a:t>
            </a:r>
          </a:p>
          <a:p>
            <a:r>
              <a:rPr lang="en-US" dirty="0"/>
              <a:t>Similar to before, we model an attacker, which can hack parties to get their secret keys, and also get signature shares every week.</a:t>
            </a:r>
          </a:p>
          <a:p>
            <a:r>
              <a:rPr lang="en-US" dirty="0"/>
              <a:t>But, such an adv shouldn’t be able to generate a signature on m* on behalf of some signer set J, non trivially.</a:t>
            </a:r>
          </a:p>
          <a:p>
            <a:r>
              <a:rPr lang="en-US" dirty="0"/>
              <a:t>What we mean, is that, if in some particular week, the adversary had hacked all parties in J, or gotten signatures on m* from all of J, then it would be trivial to get a signature on behalf of J. </a:t>
            </a:r>
          </a:p>
          <a:p>
            <a:r>
              <a:rPr lang="en-US" dirty="0"/>
              <a:t>hence we say that the scheme is accountable, specifically acc1 secure if no adversary can do this non trivially.</a:t>
            </a:r>
          </a:p>
          <a:p>
            <a:r>
              <a:rPr lang="en-US" dirty="0"/>
              <a:t>Again, this was a very informal overview of our acc1 definition, and we also have a weaker notion called acc0, you can find more details in our paper.</a:t>
            </a:r>
          </a:p>
        </p:txBody>
      </p:sp>
    </p:spTree>
    <p:extLst>
      <p:ext uri="{BB962C8B-B14F-4D97-AF65-F5344CB8AC3E}">
        <p14:creationId xmlns:p14="http://schemas.microsoft.com/office/powerpoint/2010/main" val="2529696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1fa850bd56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1fa850bd56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a more detailed overview of our constructions with precise security properties. </a:t>
            </a:r>
            <a:r>
              <a:rPr lang="en-US" dirty="0"/>
              <a:t>T</a:t>
            </a:r>
            <a:r>
              <a:rPr lang="en" dirty="0"/>
              <a:t>he first 3 constructions, i.e. the combinatorial one, the 2-level one and the RSA-based all satisfy uf1 and acc-1 which are the stronger notions of unforgeability and </a:t>
            </a:r>
            <a:r>
              <a:rPr lang="en" dirty="0" err="1"/>
              <a:t>accountabillity</a:t>
            </a:r>
            <a:r>
              <a:rPr lang="en" dirty="0"/>
              <a:t>.</a:t>
            </a:r>
          </a:p>
          <a:p>
            <a:pPr marL="0" lvl="0" indent="0" algn="l" rtl="0">
              <a:spcBef>
                <a:spcPts val="0"/>
              </a:spcBef>
              <a:spcAft>
                <a:spcPts val="0"/>
              </a:spcAft>
              <a:buNone/>
            </a:pPr>
            <a:r>
              <a:rPr lang="en" dirty="0"/>
              <a:t>the bls and </a:t>
            </a:r>
            <a:r>
              <a:rPr lang="en" dirty="0" err="1"/>
              <a:t>schnorr</a:t>
            </a:r>
            <a:r>
              <a:rPr lang="en" dirty="0"/>
              <a:t> based constructions satisfy uf0 and acc0, but can achieve some version of uf1 with stronger security assumptions. </a:t>
            </a:r>
          </a:p>
          <a:p>
            <a:pPr marL="0" lvl="0" indent="0" algn="l" rtl="0">
              <a:spcBef>
                <a:spcPts val="0"/>
              </a:spcBef>
              <a:spcAft>
                <a:spcPts val="0"/>
              </a:spcAft>
              <a:buNone/>
            </a:pPr>
            <a:r>
              <a:rPr lang="en" dirty="0"/>
              <a:t>I’ll only cover the BLS based scheme today, since it’s the simplest and the most practical. </a:t>
            </a:r>
            <a:r>
              <a:rPr lang="en-US" dirty="0"/>
              <a:t>Y</a:t>
            </a:r>
            <a:r>
              <a:rPr lang="en" dirty="0" err="1"/>
              <a:t>ou</a:t>
            </a:r>
            <a:r>
              <a:rPr lang="en" dirty="0"/>
              <a:t> can refer to our paper for the other constructions.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1fa850bd56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1fa850bd56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a quick overview of the standard BLS sig scheme without thresholds: We have a group G of prime order q and generator g, a bilinear pairing e from G*G to GT, also of order q. And a hash </a:t>
            </a:r>
            <a:r>
              <a:rPr lang="en" dirty="0" err="1"/>
              <a:t>func</a:t>
            </a:r>
            <a:r>
              <a:rPr lang="en" dirty="0"/>
              <a:t> from message space to G.</a:t>
            </a:r>
            <a:endParaRPr dirty="0"/>
          </a:p>
          <a:p>
            <a:pPr marL="0" lvl="0" indent="0" algn="l" rtl="0">
              <a:spcBef>
                <a:spcPts val="0"/>
              </a:spcBef>
              <a:spcAft>
                <a:spcPts val="0"/>
              </a:spcAft>
              <a:buNone/>
            </a:pPr>
            <a:r>
              <a:rPr lang="en" dirty="0"/>
              <a:t>In </a:t>
            </a:r>
            <a:r>
              <a:rPr lang="en" dirty="0" err="1"/>
              <a:t>KeyGen</a:t>
            </a:r>
            <a:r>
              <a:rPr lang="en" dirty="0"/>
              <a:t>: we sample random alpha as the secret key, and set pk to </a:t>
            </a:r>
            <a:r>
              <a:rPr lang="en" dirty="0" err="1"/>
              <a:t>g^alpha</a:t>
            </a:r>
            <a:r>
              <a:rPr lang="en" dirty="0"/>
              <a:t>.</a:t>
            </a:r>
            <a:endParaRPr dirty="0"/>
          </a:p>
          <a:p>
            <a:pPr marL="0" lvl="0" indent="0" algn="l" rtl="0">
              <a:spcBef>
                <a:spcPts val="0"/>
              </a:spcBef>
              <a:spcAft>
                <a:spcPts val="0"/>
              </a:spcAft>
              <a:buNone/>
            </a:pPr>
            <a:r>
              <a:rPr lang="en" dirty="0"/>
              <a:t>To sign a msg m, we take hash of m and raise it to power alpha</a:t>
            </a:r>
            <a:endParaRPr dirty="0"/>
          </a:p>
          <a:p>
            <a:pPr marL="0" lvl="0" indent="0" algn="l" rtl="0">
              <a:spcBef>
                <a:spcPts val="0"/>
              </a:spcBef>
              <a:spcAft>
                <a:spcPts val="0"/>
              </a:spcAft>
              <a:buNone/>
            </a:pPr>
            <a:r>
              <a:rPr lang="en" dirty="0"/>
              <a:t>To verify, we check the pairing of g, sigma with the pairing of public key, H(m). intuitively, pairing sort of checks if the exponents are equal on both sides, and the signature here is valid since the signature has alpha in its exponent, and pk is </a:t>
            </a:r>
            <a:r>
              <a:rPr lang="en" dirty="0" err="1"/>
              <a:t>g^alpha</a:t>
            </a:r>
            <a:r>
              <a:rPr lang="en" dirty="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1fa850bd56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21fa850bd56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lets look at how a BLS based ATS scheme works. In </a:t>
            </a:r>
            <a:r>
              <a:rPr lang="en" dirty="0" err="1"/>
              <a:t>KeyGen</a:t>
            </a:r>
            <a:r>
              <a:rPr lang="en" dirty="0"/>
              <a:t>: all parties just randomly sample their sk.</a:t>
            </a:r>
          </a:p>
          <a:p>
            <a:pPr marL="0" lvl="0" indent="0" algn="l" rtl="0">
              <a:spcBef>
                <a:spcPts val="0"/>
              </a:spcBef>
              <a:spcAft>
                <a:spcPts val="0"/>
              </a:spcAft>
              <a:buNone/>
            </a:pPr>
            <a:r>
              <a:rPr lang="en" dirty="0"/>
              <a:t>We then define a separate pk for each party: </a:t>
            </a:r>
            <a:r>
              <a:rPr lang="en" dirty="0" err="1"/>
              <a:t>pki</a:t>
            </a:r>
            <a:r>
              <a:rPr lang="en" dirty="0"/>
              <a:t> = </a:t>
            </a:r>
            <a:r>
              <a:rPr lang="en" dirty="0" err="1"/>
              <a:t>g^ski</a:t>
            </a:r>
            <a:r>
              <a:rPr lang="en" dirty="0"/>
              <a:t>, and the overall pk is the list of all </a:t>
            </a:r>
            <a:r>
              <a:rPr lang="en" dirty="0" err="1"/>
              <a:t>pki’s</a:t>
            </a:r>
            <a:r>
              <a:rPr lang="en" dirty="0"/>
              <a:t>. </a:t>
            </a:r>
          </a:p>
          <a:p>
            <a:pPr marL="0" lvl="0" indent="0" algn="l" rtl="0">
              <a:spcBef>
                <a:spcPts val="0"/>
              </a:spcBef>
              <a:spcAft>
                <a:spcPts val="0"/>
              </a:spcAft>
              <a:buNone/>
            </a:pPr>
            <a:r>
              <a:rPr lang="en" dirty="0"/>
              <a:t>We also define a separate public key for each subset J of size t, </a:t>
            </a:r>
            <a:r>
              <a:rPr lang="en" dirty="0">
                <a:solidFill>
                  <a:schemeClr val="dk1"/>
                </a:solidFill>
              </a:rPr>
              <a:t>as the product of </a:t>
            </a:r>
            <a:r>
              <a:rPr lang="en" dirty="0" err="1">
                <a:solidFill>
                  <a:schemeClr val="dk1"/>
                </a:solidFill>
              </a:rPr>
              <a:t>pkis</a:t>
            </a:r>
            <a:r>
              <a:rPr lang="en" dirty="0">
                <a:solidFill>
                  <a:schemeClr val="dk1"/>
                </a:solidFill>
              </a:rPr>
              <a:t> of all signers in the set, and </a:t>
            </a:r>
            <a:r>
              <a:rPr lang="en" dirty="0"/>
              <a:t>this is basically g raised to the sum of secret keys of all parties in J. note that this </a:t>
            </a:r>
            <a:r>
              <a:rPr lang="en" dirty="0" err="1"/>
              <a:t>pkJ</a:t>
            </a:r>
            <a:r>
              <a:rPr lang="en" dirty="0"/>
              <a:t> is publicly computable from the public key, and so verification can be done publicly.</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1fa850bd56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1fa850bd56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Signing function remains the same as classic BLS.</a:t>
            </a:r>
            <a:endParaRPr dirty="0"/>
          </a:p>
          <a:p>
            <a:pPr marL="0" lvl="0" indent="0" algn="l" rtl="0">
              <a:spcBef>
                <a:spcPts val="0"/>
              </a:spcBef>
              <a:spcAft>
                <a:spcPts val="0"/>
              </a:spcAft>
              <a:buNone/>
            </a:pPr>
            <a:r>
              <a:rPr lang="en" dirty="0"/>
              <a:t>And to Combine signature shares: we just multiply them together, and also return the set of signers {</a:t>
            </a:r>
            <a:r>
              <a:rPr lang="en" dirty="0" err="1"/>
              <a:t>i,j</a:t>
            </a:r>
            <a:r>
              <a:rPr lang="en" dirty="0"/>
              <a:t>}. So The full signature sigma, is H(m)^</a:t>
            </a:r>
            <a:r>
              <a:rPr lang="en" dirty="0" err="1"/>
              <a:t>ski+skj</a:t>
            </a:r>
            <a:r>
              <a:rPr lang="en" dirty="0"/>
              <a:t>. and we can see, that </a:t>
            </a:r>
            <a:endParaRPr dirty="0"/>
          </a:p>
          <a:p>
            <a:pPr marL="0" lvl="0" indent="0" algn="l" rtl="0">
              <a:spcBef>
                <a:spcPts val="0"/>
              </a:spcBef>
              <a:spcAft>
                <a:spcPts val="0"/>
              </a:spcAft>
              <a:buNone/>
            </a:pPr>
            <a:r>
              <a:rPr lang="en-US" dirty="0"/>
              <a:t>This is indeed a valid signature </a:t>
            </a:r>
            <a:r>
              <a:rPr lang="en-US" dirty="0" err="1"/>
              <a:t>w.r.t.</a:t>
            </a:r>
            <a:r>
              <a:rPr lang="en-US" dirty="0"/>
              <a:t> the public key of the set {</a:t>
            </a:r>
            <a:r>
              <a:rPr lang="en-US" dirty="0" err="1"/>
              <a:t>I,j</a:t>
            </a:r>
            <a:r>
              <a:rPr lang="en-US" dirty="0"/>
              <a:t>}, which is g^ ski + </a:t>
            </a:r>
            <a:r>
              <a:rPr lang="en-US" dirty="0" err="1"/>
              <a:t>skj</a:t>
            </a:r>
            <a:r>
              <a:rPr lang="en-US" dirty="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1fa850bd56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1fa850bd56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And the Trace function simply returns the set J included in the sign.</a:t>
            </a:r>
            <a:endParaRPr lang="en-US" dirty="0"/>
          </a:p>
        </p:txBody>
      </p:sp>
    </p:spTree>
    <p:extLst>
      <p:ext uri="{BB962C8B-B14F-4D97-AF65-F5344CB8AC3E}">
        <p14:creationId xmlns:p14="http://schemas.microsoft.com/office/powerpoint/2010/main" val="1893610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way signatures work, is </a:t>
            </a:r>
            <a:r>
              <a:rPr lang="en-US" dirty="0" err="1"/>
              <a:t>alice</a:t>
            </a:r>
            <a:r>
              <a:rPr lang="en-US" dirty="0"/>
              <a:t> would generate a public key, which she’ll share with everyone, and a corresponding secret key, which she’ll store on her personal device, lets say her laptop. Then, she can use this secret key to sign any message m, like ‘send 100$ to Bob’ and get the signature sigma. Anyone can verify this signature by using </a:t>
            </a:r>
            <a:r>
              <a:rPr lang="en-US" dirty="0" err="1"/>
              <a:t>alice’s</a:t>
            </a:r>
            <a:r>
              <a:rPr lang="en-US" dirty="0"/>
              <a:t> pk and m. since sigma here was honestly generated by </a:t>
            </a:r>
            <a:r>
              <a:rPr lang="en-US" dirty="0" err="1"/>
              <a:t>alice</a:t>
            </a:r>
            <a:r>
              <a:rPr lang="en-US" dirty="0"/>
              <a:t>, this will be a valid signature. </a:t>
            </a:r>
          </a:p>
        </p:txBody>
      </p:sp>
    </p:spTree>
    <p:extLst>
      <p:ext uri="{BB962C8B-B14F-4D97-AF65-F5344CB8AC3E}">
        <p14:creationId xmlns:p14="http://schemas.microsoft.com/office/powerpoint/2010/main" val="425642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1fa850bd5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21fa850bd5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Now, we want to add proactive refresh to this accountable threshold scheme.</a:t>
            </a: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Lets see what happens If we simply use the standard proactive refresh here, i.e. t-out-of-n </a:t>
            </a:r>
            <a:r>
              <a:rPr lang="en" dirty="0" err="1">
                <a:solidFill>
                  <a:schemeClr val="dk1"/>
                </a:solidFill>
              </a:rPr>
              <a:t>shamir</a:t>
            </a:r>
            <a:r>
              <a:rPr lang="en" dirty="0">
                <a:solidFill>
                  <a:schemeClr val="dk1"/>
                </a:solidFill>
              </a:rPr>
              <a:t> sharing of 0 (thanks to </a:t>
            </a:r>
            <a:r>
              <a:rPr lang="en" dirty="0" err="1">
                <a:solidFill>
                  <a:schemeClr val="dk1"/>
                </a:solidFill>
              </a:rPr>
              <a:t>evan</a:t>
            </a:r>
            <a:r>
              <a:rPr lang="en" dirty="0">
                <a:solidFill>
                  <a:schemeClr val="dk1"/>
                </a:solidFill>
              </a:rPr>
              <a:t> for explaining this in his talk!), and add the </a:t>
            </a:r>
            <a:r>
              <a:rPr lang="en" dirty="0" err="1">
                <a:solidFill>
                  <a:schemeClr val="dk1"/>
                </a:solidFill>
              </a:rPr>
              <a:t>shamir</a:t>
            </a:r>
            <a:r>
              <a:rPr lang="en" dirty="0">
                <a:solidFill>
                  <a:schemeClr val="dk1"/>
                </a:solidFill>
              </a:rPr>
              <a:t> shares deltas to the secret keys, e.g. sk1' = sk1 + delta1. and the public key remains the same as before.</a:t>
            </a:r>
          </a:p>
          <a:p>
            <a:pPr marL="0" lvl="0" indent="0" algn="l" rtl="0">
              <a:lnSpc>
                <a:spcPct val="100000"/>
              </a:lnSpc>
              <a:spcBef>
                <a:spcPts val="0"/>
              </a:spcBef>
              <a:spcAft>
                <a:spcPts val="0"/>
              </a:spcAft>
              <a:buNone/>
            </a:pPr>
            <a:endParaRPr lang="en" dirty="0">
              <a:solidFill>
                <a:schemeClr val="dk1"/>
              </a:solidFill>
            </a:endParaRPr>
          </a:p>
          <a:p>
            <a:pPr marL="0" lvl="0" indent="0" algn="l" rtl="0">
              <a:lnSpc>
                <a:spcPct val="100000"/>
              </a:lnSpc>
              <a:spcBef>
                <a:spcPts val="0"/>
              </a:spcBef>
              <a:spcAft>
                <a:spcPts val="0"/>
              </a:spcAft>
              <a:buNone/>
            </a:pPr>
            <a:r>
              <a:rPr lang="en" dirty="0">
                <a:solidFill>
                  <a:schemeClr val="dk1"/>
                </a:solidFill>
              </a:rPr>
              <a:t>then, the new sign </a:t>
            </a:r>
            <a:r>
              <a:rPr lang="en" dirty="0" err="1">
                <a:solidFill>
                  <a:schemeClr val="dk1"/>
                </a:solidFill>
              </a:rPr>
              <a:t>si</a:t>
            </a:r>
            <a:r>
              <a:rPr lang="en-US" dirty="0">
                <a:solidFill>
                  <a:schemeClr val="dk1"/>
                </a:solidFill>
              </a:rPr>
              <a:t>gm</a:t>
            </a:r>
            <a:r>
              <a:rPr lang="en" dirty="0">
                <a:solidFill>
                  <a:schemeClr val="dk1"/>
                </a:solidFill>
              </a:rPr>
              <a:t>a’ is going to be H(m)^sum of new secret keys, which simplifies to H(m)^(ski + </a:t>
            </a:r>
            <a:r>
              <a:rPr lang="en" dirty="0" err="1">
                <a:solidFill>
                  <a:schemeClr val="dk1"/>
                </a:solidFill>
              </a:rPr>
              <a:t>skj</a:t>
            </a:r>
            <a:r>
              <a:rPr lang="en" dirty="0">
                <a:solidFill>
                  <a:schemeClr val="dk1"/>
                </a:solidFill>
              </a:rPr>
              <a:t> + </a:t>
            </a:r>
            <a:r>
              <a:rPr lang="en" dirty="0" err="1">
                <a:solidFill>
                  <a:schemeClr val="dk1"/>
                </a:solidFill>
              </a:rPr>
              <a:t>deltai</a:t>
            </a:r>
            <a:r>
              <a:rPr lang="en" dirty="0">
                <a:solidFill>
                  <a:schemeClr val="dk1"/>
                </a:solidFill>
              </a:rPr>
              <a:t> + </a:t>
            </a:r>
            <a:r>
              <a:rPr lang="en" dirty="0" err="1">
                <a:solidFill>
                  <a:schemeClr val="dk1"/>
                </a:solidFill>
              </a:rPr>
              <a:t>deltaj</a:t>
            </a:r>
            <a:r>
              <a:rPr lang="en" dirty="0">
                <a:solidFill>
                  <a:schemeClr val="dk1"/>
                </a:solidFill>
              </a:rPr>
              <a:t>).</a:t>
            </a:r>
          </a:p>
          <a:p>
            <a:pPr marL="0" lvl="0" indent="0" algn="l" rtl="0">
              <a:lnSpc>
                <a:spcPct val="100000"/>
              </a:lnSpc>
              <a:spcBef>
                <a:spcPts val="0"/>
              </a:spcBef>
              <a:spcAft>
                <a:spcPts val="0"/>
              </a:spcAft>
              <a:buNone/>
            </a:pPr>
            <a:r>
              <a:rPr lang="en" dirty="0">
                <a:solidFill>
                  <a:schemeClr val="dk1"/>
                </a:solidFill>
              </a:rPr>
              <a:t> But, note that the pk is still the same, with (</a:t>
            </a:r>
            <a:r>
              <a:rPr lang="en" dirty="0" err="1">
                <a:solidFill>
                  <a:schemeClr val="dk1"/>
                </a:solidFill>
              </a:rPr>
              <a:t>ski+skj</a:t>
            </a:r>
            <a:r>
              <a:rPr lang="en" dirty="0">
                <a:solidFill>
                  <a:schemeClr val="dk1"/>
                </a:solidFill>
              </a:rPr>
              <a:t>) in the exponent. Hence sigma' is actually not a valid signature because </a:t>
            </a:r>
            <a:r>
              <a:rPr lang="en" dirty="0" err="1">
                <a:solidFill>
                  <a:schemeClr val="dk1"/>
                </a:solidFill>
              </a:rPr>
              <a:t>deltai</a:t>
            </a:r>
            <a:r>
              <a:rPr lang="en" dirty="0">
                <a:solidFill>
                  <a:schemeClr val="dk1"/>
                </a:solidFill>
              </a:rPr>
              <a:t> + </a:t>
            </a:r>
            <a:r>
              <a:rPr lang="en" dirty="0" err="1">
                <a:solidFill>
                  <a:schemeClr val="dk1"/>
                </a:solidFill>
              </a:rPr>
              <a:t>deltaj</a:t>
            </a:r>
            <a:r>
              <a:rPr lang="en" dirty="0">
                <a:solidFill>
                  <a:schemeClr val="dk1"/>
                </a:solidFill>
              </a:rPr>
              <a:t> is NOT 0!!</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1fa850bd56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1fa850bd56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main insight we use to solve this issue, is that, </a:t>
            </a:r>
            <a:r>
              <a:rPr lang="en-US" dirty="0"/>
              <a:t>Shamir sharing of 0 has this property that for any </a:t>
            </a:r>
            <a:r>
              <a:rPr lang="en-US" dirty="0" err="1"/>
              <a:t>I,j</a:t>
            </a:r>
            <a:r>
              <a:rPr lang="en-US" dirty="0"/>
              <a:t> in {1,2,3}, if we do </a:t>
            </a:r>
            <a:r>
              <a:rPr lang="en-US" dirty="0" err="1"/>
              <a:t>lagrange</a:t>
            </a:r>
            <a:r>
              <a:rPr lang="en-US" dirty="0"/>
              <a:t> interpolation, we get 0,</a:t>
            </a:r>
            <a:r>
              <a:rPr lang="en" dirty="0"/>
              <a:t> I.e. lambda </a:t>
            </a:r>
            <a:r>
              <a:rPr lang="en" dirty="0" err="1"/>
              <a:t>i</a:t>
            </a:r>
            <a:r>
              <a:rPr lang="en" dirty="0"/>
              <a:t> * delta </a:t>
            </a:r>
            <a:r>
              <a:rPr lang="en" dirty="0" err="1"/>
              <a:t>i</a:t>
            </a:r>
            <a:r>
              <a:rPr lang="en" dirty="0"/>
              <a:t> + lambda j * delta j = 0. where lambda's are the </a:t>
            </a:r>
            <a:r>
              <a:rPr lang="en" dirty="0" err="1"/>
              <a:t>lagrange</a:t>
            </a:r>
            <a:r>
              <a:rPr lang="en" dirty="0"/>
              <a:t> coefficients.</a:t>
            </a:r>
            <a:endParaRPr dirty="0"/>
          </a:p>
          <a:p>
            <a:pPr marL="0" lvl="0" indent="0" algn="l" rtl="0">
              <a:spcBef>
                <a:spcPts val="0"/>
              </a:spcBef>
              <a:spcAft>
                <a:spcPts val="0"/>
              </a:spcAft>
              <a:buNone/>
            </a:pPr>
            <a:r>
              <a:rPr lang="en" dirty="0"/>
              <a:t>Now, consider a modified scheme, where the the pk for set J is the product of </a:t>
            </a:r>
            <a:r>
              <a:rPr lang="en" dirty="0" err="1"/>
              <a:t>pki</a:t>
            </a:r>
            <a:r>
              <a:rPr lang="en" dirty="0"/>
              <a:t> raised to lambda </a:t>
            </a:r>
            <a:r>
              <a:rPr lang="en-US" dirty="0"/>
              <a:t>I</a:t>
            </a:r>
            <a:r>
              <a:rPr lang="en" dirty="0"/>
              <a:t>, this means that </a:t>
            </a:r>
            <a:r>
              <a:rPr lang="en" dirty="0" err="1"/>
              <a:t>pkJ</a:t>
            </a:r>
            <a:r>
              <a:rPr lang="en" dirty="0"/>
              <a:t> is g^(sum of ski * lambda </a:t>
            </a:r>
            <a:r>
              <a:rPr lang="en-US" dirty="0"/>
              <a:t>I</a:t>
            </a:r>
            <a:r>
              <a:rPr lang="en" dirty="0"/>
              <a:t> for all </a:t>
            </a:r>
            <a:r>
              <a:rPr lang="en-US" dirty="0"/>
              <a:t>I</a:t>
            </a:r>
            <a:r>
              <a:rPr lang="en" dirty="0"/>
              <a:t> in the set J)</a:t>
            </a:r>
          </a:p>
          <a:p>
            <a:pPr marL="0" lvl="0" indent="0" algn="l" rtl="0">
              <a:spcBef>
                <a:spcPts val="0"/>
              </a:spcBef>
              <a:spcAft>
                <a:spcPts val="0"/>
              </a:spcAft>
              <a:buNone/>
            </a:pPr>
            <a:r>
              <a:rPr lang="en" dirty="0"/>
              <a:t>We also modify the Combine </a:t>
            </a:r>
            <a:r>
              <a:rPr lang="en" dirty="0" err="1"/>
              <a:t>func</a:t>
            </a:r>
            <a:r>
              <a:rPr lang="en" dirty="0"/>
              <a:t>: to multiply </a:t>
            </a:r>
            <a:r>
              <a:rPr lang="en" dirty="0" err="1"/>
              <a:t>sigmai</a:t>
            </a:r>
            <a:r>
              <a:rPr lang="en" dirty="0"/>
              <a:t> raised to </a:t>
            </a:r>
            <a:r>
              <a:rPr lang="en" dirty="0" err="1"/>
              <a:t>lambdai</a:t>
            </a:r>
            <a:r>
              <a:rPr lang="en" dirty="0"/>
              <a:t> with </a:t>
            </a:r>
            <a:r>
              <a:rPr lang="en" dirty="0" err="1"/>
              <a:t>sigmaj</a:t>
            </a:r>
            <a:r>
              <a:rPr lang="en" dirty="0"/>
              <a:t> raised to lambda j.</a:t>
            </a:r>
          </a:p>
          <a:p>
            <a:pPr marL="0" lvl="0" indent="0" algn="l" rtl="0">
              <a:spcBef>
                <a:spcPts val="0"/>
              </a:spcBef>
              <a:spcAft>
                <a:spcPts val="0"/>
              </a:spcAft>
              <a:buNone/>
            </a:pPr>
            <a:r>
              <a:rPr lang="en" dirty="0"/>
              <a:t>what this means is that the sign sigma' is H(m)^lambda </a:t>
            </a:r>
            <a:r>
              <a:rPr lang="en-US" dirty="0" err="1"/>
              <a:t>i</a:t>
            </a:r>
            <a:r>
              <a:rPr lang="en" dirty="0"/>
              <a:t> * ski’ + lambda j * </a:t>
            </a:r>
            <a:r>
              <a:rPr lang="en" dirty="0" err="1"/>
              <a:t>skj</a:t>
            </a:r>
            <a:r>
              <a:rPr lang="en" dirty="0"/>
              <a:t>’, which simplifies to </a:t>
            </a:r>
            <a:r>
              <a:rPr lang="en" dirty="0" err="1"/>
              <a:t>lambdai</a:t>
            </a:r>
            <a:r>
              <a:rPr lang="en" dirty="0"/>
              <a:t> * ski + lambda j * </a:t>
            </a:r>
            <a:r>
              <a:rPr lang="en" dirty="0" err="1"/>
              <a:t>skj</a:t>
            </a:r>
            <a:r>
              <a:rPr lang="en" dirty="0"/>
              <a:t> + 0, because of the interpolation of deltas is 0.</a:t>
            </a:r>
            <a:endParaRPr dirty="0"/>
          </a:p>
          <a:p>
            <a:pPr marL="0" lvl="0" indent="0" algn="l" rtl="0">
              <a:spcBef>
                <a:spcPts val="0"/>
              </a:spcBef>
              <a:spcAft>
                <a:spcPts val="0"/>
              </a:spcAft>
              <a:buNone/>
            </a:pPr>
            <a:r>
              <a:rPr lang="en" dirty="0"/>
              <a:t>Now lets </a:t>
            </a:r>
            <a:r>
              <a:rPr lang="en-US" dirty="0"/>
              <a:t>compare this with the</a:t>
            </a:r>
            <a:r>
              <a:rPr lang="en" dirty="0"/>
              <a:t> public key of set {</a:t>
            </a:r>
            <a:r>
              <a:rPr lang="en" dirty="0" err="1"/>
              <a:t>i,j</a:t>
            </a:r>
            <a:r>
              <a:rPr lang="en" dirty="0"/>
              <a:t>} which is g^(sum of </a:t>
            </a:r>
            <a:r>
              <a:rPr lang="en" dirty="0" err="1"/>
              <a:t>lambdai</a:t>
            </a:r>
            <a:r>
              <a:rPr lang="en" dirty="0"/>
              <a:t> * ski) : as we can see, sigma' is indeed a valid sign </a:t>
            </a:r>
            <a:r>
              <a:rPr lang="en" dirty="0" err="1"/>
              <a:t>wrt</a:t>
            </a:r>
            <a:r>
              <a:rPr lang="en" dirty="0"/>
              <a:t> this public key.</a:t>
            </a:r>
          </a:p>
          <a:p>
            <a:pPr marL="0" lvl="0" indent="0" algn="l" rtl="0">
              <a:spcBef>
                <a:spcPts val="0"/>
              </a:spcBef>
              <a:spcAft>
                <a:spcPts val="0"/>
              </a:spcAft>
              <a:buNone/>
            </a:pPr>
            <a:r>
              <a:rPr lang="en" dirty="0"/>
              <a:t>And </a:t>
            </a:r>
            <a:r>
              <a:rPr lang="en" dirty="0" err="1"/>
              <a:t>thats</a:t>
            </a:r>
            <a:r>
              <a:rPr lang="en" dirty="0"/>
              <a:t> it – this is our bls-based scheme, which we call BLS-PR.</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1fa850bd56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1fa850bd56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Ok, we’ve seen our scheme and its correctness. Moving on to its security properties, we have proved that our scheme is uf0 and acc0 secure, if BLS is secure.</a:t>
            </a:r>
          </a:p>
          <a:p>
            <a:pPr marL="0" lvl="0" indent="0" algn="l" rtl="0">
              <a:spcBef>
                <a:spcPts val="0"/>
              </a:spcBef>
              <a:spcAft>
                <a:spcPts val="0"/>
              </a:spcAft>
              <a:buNone/>
            </a:pPr>
            <a:r>
              <a:rPr lang="en-US" dirty="0"/>
              <a:t>We can also prove some version of uf1 (Stronger unforgeability) if we make stronger assumptions.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209d2e660bd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209d2e660bd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summarize, we give 5 constructions for an accountable threshold scheme with proactive refresh, the bls construction that we saw today is the simplest, and most practical one. </a:t>
            </a:r>
          </a:p>
          <a:p>
            <a:pPr marL="0" lvl="0" indent="0" algn="l" rtl="0">
              <a:spcBef>
                <a:spcPts val="0"/>
              </a:spcBef>
              <a:spcAft>
                <a:spcPts val="0"/>
              </a:spcAft>
              <a:buNone/>
            </a:pPr>
            <a:r>
              <a:rPr lang="en-US" dirty="0"/>
              <a:t> the </a:t>
            </a:r>
            <a:r>
              <a:rPr lang="en-US" dirty="0" err="1"/>
              <a:t>schnorr</a:t>
            </a:r>
            <a:r>
              <a:rPr lang="en-US" dirty="0"/>
              <a:t> based construction relies on similar ideas as the bls one but the analysis is much more complicated.</a:t>
            </a:r>
          </a:p>
          <a:p>
            <a:pPr marL="0" lvl="0" indent="0" algn="l" rtl="0">
              <a:spcBef>
                <a:spcPts val="0"/>
              </a:spcBef>
              <a:spcAft>
                <a:spcPts val="0"/>
              </a:spcAft>
              <a:buNone/>
            </a:pPr>
            <a:r>
              <a:rPr lang="en-US" dirty="0"/>
              <a:t>the first 3 constructions rely on completely different techniques, and achieve the stronger notions of security but are not as efficient. In the interest of time we couldn’t cover them all, but everyone is encouraged to look at the paper!</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1fa850bd56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1fa850bd56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conclude, </a:t>
            </a:r>
            <a:r>
              <a:rPr lang="en-US" dirty="0"/>
              <a:t>M</a:t>
            </a:r>
            <a:r>
              <a:rPr lang="en" dirty="0" err="1"/>
              <a:t>ost</a:t>
            </a:r>
            <a:r>
              <a:rPr lang="en" dirty="0"/>
              <a:t> real world systems use the trivial ATS, which is bad because, it has large sigs, its slow to verify, but as we showed today, its also not refreshable!</a:t>
            </a:r>
            <a:endParaRPr dirty="0"/>
          </a:p>
          <a:p>
            <a:pPr marL="0" lvl="0" indent="0" algn="l" rtl="0">
              <a:spcBef>
                <a:spcPts val="0"/>
              </a:spcBef>
              <a:spcAft>
                <a:spcPts val="0"/>
              </a:spcAft>
              <a:buNone/>
            </a:pPr>
            <a:r>
              <a:rPr lang="en-US" dirty="0"/>
              <a:t>This paper gives 5 </a:t>
            </a:r>
            <a:r>
              <a:rPr lang="en-US" dirty="0" err="1"/>
              <a:t>cosntructions</a:t>
            </a:r>
            <a:r>
              <a:rPr lang="en-US" dirty="0"/>
              <a:t> including some that have short signs, are fast to verify, and are also refreshable!! hence, we should not use the trivial ATS!</a:t>
            </a:r>
          </a:p>
          <a:p>
            <a:pPr marL="0" lvl="0" indent="0" algn="l" rtl="0">
              <a:spcBef>
                <a:spcPts val="0"/>
              </a:spcBef>
              <a:spcAft>
                <a:spcPts val="0"/>
              </a:spcAft>
              <a:buNone/>
            </a:pPr>
            <a:r>
              <a:rPr lang="en-US" dirty="0"/>
              <a:t>If you are looking for something that’s efficient and refreshable, then you </a:t>
            </a:r>
            <a:r>
              <a:rPr lang="en-US"/>
              <a:t>can use one of </a:t>
            </a:r>
            <a:r>
              <a:rPr lang="en-US" dirty="0"/>
              <a:t>our schemes!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1fa850bd56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1fa850bd56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Thankyou!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Signatures are useful because they are unforgeable, what that means, is that an attacker who can observe the public key and signatures on many messages, of their choice, cannot forge signature on a new message 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But, what if </a:t>
            </a:r>
            <a:r>
              <a:rPr lang="en-US" dirty="0" err="1"/>
              <a:t>alice</a:t>
            </a:r>
            <a:r>
              <a:rPr lang="en-US" dirty="0"/>
              <a:t> gets hacked? The hacker can steal the secret key </a:t>
            </a:r>
            <a:r>
              <a:rPr lang="en-US" dirty="0" err="1"/>
              <a:t>sk</a:t>
            </a:r>
            <a:r>
              <a:rPr lang="en-US" dirty="0"/>
              <a:t> and use it to sign anything!</a:t>
            </a:r>
          </a:p>
        </p:txBody>
      </p:sp>
    </p:spTree>
    <p:extLst>
      <p:ext uri="{BB962C8B-B14F-4D97-AF65-F5344CB8AC3E}">
        <p14:creationId xmlns:p14="http://schemas.microsoft.com/office/powerpoint/2010/main" val="487413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1fa850bd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fa850bd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a:t>
            </a:r>
            <a:r>
              <a:rPr lang="en" dirty="0"/>
              <a:t>ne solution to protect the secret key is to distribute it among </a:t>
            </a:r>
            <a:r>
              <a:rPr lang="en"/>
              <a:t>multiple people. </a:t>
            </a:r>
            <a:r>
              <a:rPr lang="en" dirty="0"/>
              <a:t>Threshold signatures allow us </a:t>
            </a:r>
            <a:r>
              <a:rPr lang="en"/>
              <a:t>to do so, </a:t>
            </a:r>
            <a:r>
              <a:rPr lang="en" dirty="0"/>
              <a:t>lets say </a:t>
            </a:r>
            <a:r>
              <a:rPr lang="en" dirty="0" err="1"/>
              <a:t>alice</a:t>
            </a:r>
            <a:r>
              <a:rPr lang="en" dirty="0"/>
              <a:t> wants to share her key with bob and </a:t>
            </a:r>
            <a:r>
              <a:rPr lang="en-US" dirty="0"/>
              <a:t>C</a:t>
            </a:r>
            <a:r>
              <a:rPr lang="en" dirty="0" err="1"/>
              <a:t>harlie</a:t>
            </a:r>
            <a:r>
              <a:rPr lang="en" dirty="0"/>
              <a:t> and keep a threshold of 2. </a:t>
            </a:r>
          </a:p>
          <a:p>
            <a:pPr marL="0" lvl="0" indent="0" algn="l" rtl="0">
              <a:spcBef>
                <a:spcPts val="0"/>
              </a:spcBef>
              <a:spcAft>
                <a:spcPts val="0"/>
              </a:spcAft>
              <a:buNone/>
            </a:pPr>
            <a:r>
              <a:rPr lang="en-US" dirty="0"/>
              <a:t>they</a:t>
            </a:r>
            <a:r>
              <a:rPr lang="en" dirty="0"/>
              <a:t> can run </a:t>
            </a:r>
            <a:r>
              <a:rPr lang="en" dirty="0" err="1"/>
              <a:t>KeyGen</a:t>
            </a:r>
            <a:r>
              <a:rPr lang="en" dirty="0"/>
              <a:t> to get a pk and a separate secret key for all parties. </a:t>
            </a:r>
          </a:p>
          <a:p>
            <a:pPr marL="0" lvl="0" indent="0" algn="l" rtl="0">
              <a:spcBef>
                <a:spcPts val="0"/>
              </a:spcBef>
              <a:spcAft>
                <a:spcPts val="0"/>
              </a:spcAft>
              <a:buNone/>
            </a:pPr>
            <a:r>
              <a:rPr lang="en-US" dirty="0"/>
              <a:t>T</a:t>
            </a:r>
            <a:r>
              <a:rPr lang="en" dirty="0"/>
              <a:t>hen, to get a signature on some msg m, we can send it to any 2 parties, </a:t>
            </a:r>
            <a:r>
              <a:rPr lang="en-US" dirty="0"/>
              <a:t>L</a:t>
            </a:r>
            <a:r>
              <a:rPr lang="en" dirty="0" err="1"/>
              <a:t>ets</a:t>
            </a:r>
            <a:r>
              <a:rPr lang="en" dirty="0"/>
              <a:t> say </a:t>
            </a:r>
            <a:r>
              <a:rPr lang="en" dirty="0" err="1"/>
              <a:t>alice</a:t>
            </a:r>
            <a:r>
              <a:rPr lang="en" dirty="0"/>
              <a:t> and </a:t>
            </a:r>
            <a:r>
              <a:rPr lang="en-US" dirty="0"/>
              <a:t>C</a:t>
            </a:r>
            <a:r>
              <a:rPr lang="en" dirty="0" err="1"/>
              <a:t>harlie</a:t>
            </a:r>
            <a:r>
              <a:rPr lang="en" dirty="0"/>
              <a:t>. this set of parties is called the signing quorum.</a:t>
            </a:r>
          </a:p>
          <a:p>
            <a:pPr marL="0" lvl="0" indent="0" algn="l" rtl="0">
              <a:spcBef>
                <a:spcPts val="0"/>
              </a:spcBef>
              <a:spcAft>
                <a:spcPts val="0"/>
              </a:spcAft>
              <a:buNone/>
            </a:pPr>
            <a:r>
              <a:rPr lang="en-US" dirty="0"/>
              <a:t>T</a:t>
            </a:r>
            <a:r>
              <a:rPr lang="en" dirty="0"/>
              <a:t>hey can run the Sign </a:t>
            </a:r>
            <a:r>
              <a:rPr lang="en" dirty="0" err="1"/>
              <a:t>func</a:t>
            </a:r>
            <a:r>
              <a:rPr lang="en" dirty="0"/>
              <a:t> with their secret keys, to get their signature shares sigma1 and sigma3. these shares can be combined to get a full sign sigma, </a:t>
            </a:r>
            <a:r>
              <a:rPr lang="en-US" dirty="0"/>
              <a:t>which</a:t>
            </a:r>
            <a:r>
              <a:rPr lang="en" dirty="0"/>
              <a:t> can be verified using the public key, similar to before.</a:t>
            </a:r>
          </a:p>
          <a:p>
            <a:pPr marL="0" lvl="0" indent="0" algn="l" rtl="0">
              <a:spcBef>
                <a:spcPts val="0"/>
              </a:spcBef>
              <a:spcAft>
                <a:spcPts val="0"/>
              </a:spcAft>
              <a:buNone/>
            </a:pPr>
            <a:r>
              <a:rPr lang="en-US" dirty="0"/>
              <a:t>T</a:t>
            </a:r>
            <a:r>
              <a:rPr lang="en" dirty="0"/>
              <a:t>he main benefit of threshold sigs is, since no single party stores the whole secret key, an attacker would need to hack </a:t>
            </a:r>
            <a:r>
              <a:rPr lang="en" dirty="0" err="1"/>
              <a:t>atleast</a:t>
            </a:r>
            <a:r>
              <a:rPr lang="en" dirty="0"/>
              <a:t> t parties to be able to forge signatures. meaning, threshold signatures are harder to attack.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a7f22f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a7f22f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Existing threshold signature schemes fall into 2 categories: first, are called private threshold sig schemes, wherein the signatures reveal nothing about the signing quorum or the threshold.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a:t>
            </a:r>
            <a:r>
              <a:rPr lang="en" dirty="0"/>
              <a:t>he second type is called accountable threshold signature, wherein we can track who all signed based on the signature.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a7f22f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a7f22f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a:t>
            </a:r>
            <a:r>
              <a:rPr lang="en" dirty="0" err="1"/>
              <a:t>ets</a:t>
            </a:r>
            <a:r>
              <a:rPr lang="en" dirty="0"/>
              <a:t> take a closer look at private threshold sigs: as </a:t>
            </a:r>
            <a:r>
              <a:rPr lang="en-US" dirty="0"/>
              <a:t>we saw before, the signature reveals nothing about the signing quorum or the threshold. In particular, a signature gotten from </a:t>
            </a:r>
            <a:r>
              <a:rPr lang="en-US" dirty="0" err="1"/>
              <a:t>alice</a:t>
            </a:r>
            <a:r>
              <a:rPr lang="en-US" dirty="0"/>
              <a:t> and bob, lets call it sigma 1,2, looks indistinguishable from a signature gotten from Bob and Charlie. You also cant tell that the threshold is 2 by just looking at these signatures.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this can be quite useful if you want to hide the inner workings of an organization.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dirty="0"/>
          </a:p>
        </p:txBody>
      </p:sp>
    </p:spTree>
    <p:extLst>
      <p:ext uri="{BB962C8B-B14F-4D97-AF65-F5344CB8AC3E}">
        <p14:creationId xmlns:p14="http://schemas.microsoft.com/office/powerpoint/2010/main" val="2269698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a7f22f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a7f22f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example, lets say an organization is running a web server, and wants to split its TLS secret key among multiple machines. Then, the benefit of using a private threshold scheme 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Since the threshold t is hidden, an Adv doesn’t even know how many machines it needs to hack to be able to forge sigs.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Secondly, lets consider an Adv that wants to do a DoS like attack, and lets say that right now only the first 2 servers are online. the Adv can only see the public key and sigs on arbitrary </a:t>
            </a:r>
            <a:r>
              <a:rPr lang="en-US" dirty="0" err="1"/>
              <a:t>msgs</a:t>
            </a:r>
            <a:r>
              <a:rPr lang="en-US" dirty="0"/>
              <a:t> -- since the signing quorum is hidden, the Adv wont know which t parties out of n are actually online at this time, and hence wouldn’t know who to DoS!!</a:t>
            </a:r>
            <a:endParaRPr lang="en" dirty="0"/>
          </a:p>
        </p:txBody>
      </p:sp>
    </p:spTree>
    <p:extLst>
      <p:ext uri="{BB962C8B-B14F-4D97-AF65-F5344CB8AC3E}">
        <p14:creationId xmlns:p14="http://schemas.microsoft.com/office/powerpoint/2010/main" val="3214489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a7f22f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a7f22f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 to T</a:t>
            </a:r>
            <a:r>
              <a:rPr lang="en" dirty="0"/>
              <a:t>he 2</a:t>
            </a:r>
            <a:r>
              <a:rPr lang="en" baseline="30000" dirty="0"/>
              <a:t>nd</a:t>
            </a:r>
            <a:r>
              <a:rPr lang="en" dirty="0"/>
              <a:t> type, which is also the focus of today’s talk, is, accountable threshold signatures, here, we can track who all signed from the signature. </a:t>
            </a:r>
          </a:p>
          <a:p>
            <a:pPr marL="0" lvl="0" indent="0" algn="l" rtl="0">
              <a:spcBef>
                <a:spcPts val="0"/>
              </a:spcBef>
              <a:spcAft>
                <a:spcPts val="0"/>
              </a:spcAft>
              <a:buNone/>
            </a:pPr>
            <a:r>
              <a:rPr lang="en-US" dirty="0"/>
              <a:t>F</a:t>
            </a:r>
            <a:r>
              <a:rPr lang="en" dirty="0"/>
              <a:t>or example, if we have a signature gotten from </a:t>
            </a:r>
            <a:r>
              <a:rPr lang="en" dirty="0" err="1"/>
              <a:t>alice</a:t>
            </a:r>
            <a:r>
              <a:rPr lang="en" dirty="0"/>
              <a:t> and bob sigma1,2, then, anyone can call the Trace function, with inputs the public key, the message m and the signature, and get the set of parties responsible for this signature – </a:t>
            </a:r>
            <a:r>
              <a:rPr lang="en" dirty="0" err="1"/>
              <a:t>alice</a:t>
            </a:r>
            <a:r>
              <a:rPr lang="en" dirty="0"/>
              <a:t> &amp; bob in this case. </a:t>
            </a:r>
          </a:p>
          <a:p>
            <a:pPr marL="0" lvl="0" indent="0" algn="l" rtl="0">
              <a:spcBef>
                <a:spcPts val="0"/>
              </a:spcBef>
              <a:spcAft>
                <a:spcPts val="0"/>
              </a:spcAft>
              <a:buNone/>
            </a:pPr>
            <a:r>
              <a:rPr lang="en" dirty="0"/>
              <a:t>Similarly, we can run the trace algorithm on sigma2,3 to get bob,</a:t>
            </a:r>
            <a:r>
              <a:rPr lang="en-US" dirty="0"/>
              <a:t>C</a:t>
            </a:r>
            <a:r>
              <a:rPr lang="en" dirty="0" err="1"/>
              <a:t>harlie</a:t>
            </a:r>
            <a:r>
              <a:rPr lang="en" dirty="0"/>
              <a:t> as the output.</a:t>
            </a:r>
            <a:endParaRPr lang="en-US" dirty="0"/>
          </a:p>
          <a:p>
            <a:pPr marL="0" lvl="0" indent="0" algn="l" rtl="0">
              <a:spcBef>
                <a:spcPts val="0"/>
              </a:spcBef>
              <a:spcAft>
                <a:spcPts val="0"/>
              </a:spcAft>
              <a:buNone/>
            </a:pPr>
            <a:r>
              <a:rPr lang="en-US" dirty="0"/>
              <a:t>T</a:t>
            </a:r>
            <a:r>
              <a:rPr lang="en" dirty="0" err="1"/>
              <a:t>hese</a:t>
            </a:r>
            <a:r>
              <a:rPr lang="en" dirty="0"/>
              <a:t> are very heavily used in financial applications, since people need to be held accountable for what they sign. </a:t>
            </a:r>
          </a:p>
        </p:txBody>
      </p:sp>
    </p:spTree>
    <p:extLst>
      <p:ext uri="{BB962C8B-B14F-4D97-AF65-F5344CB8AC3E}">
        <p14:creationId xmlns:p14="http://schemas.microsoft.com/office/powerpoint/2010/main" val="220486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T Serif"/>
              <a:buNone/>
              <a:defRPr sz="2800">
                <a:solidFill>
                  <a:schemeClr val="dk1"/>
                </a:solidFill>
                <a:latin typeface="PT Serif"/>
                <a:ea typeface="PT Serif"/>
                <a:cs typeface="PT Serif"/>
                <a:sym typeface="PT Serif"/>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T Serif"/>
              <a:buChar char="●"/>
              <a:defRPr sz="1800">
                <a:solidFill>
                  <a:schemeClr val="dk2"/>
                </a:solidFill>
                <a:latin typeface="PT Serif"/>
                <a:ea typeface="PT Serif"/>
                <a:cs typeface="PT Serif"/>
                <a:sym typeface="PT Serif"/>
              </a:defRPr>
            </a:lvl1pPr>
            <a:lvl2pPr marL="914400" lvl="1"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2pPr>
            <a:lvl3pPr marL="1371600" lvl="2"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3pPr>
            <a:lvl4pPr marL="1828800" lvl="3"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4pPr>
            <a:lvl5pPr marL="2286000" lvl="4"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5pPr>
            <a:lvl6pPr marL="2743200" lvl="5"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6pPr>
            <a:lvl7pPr marL="3200400" lvl="6"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7pPr>
            <a:lvl8pPr marL="3657600" lvl="7"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8pPr>
            <a:lvl9pPr marL="4114800" lvl="8"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55.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7.png"/><Relationship Id="rId7"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41.png"/><Relationship Id="rId11" Type="http://schemas.openxmlformats.org/officeDocument/2006/relationships/image" Target="../media/image56.png"/><Relationship Id="rId5" Type="http://schemas.openxmlformats.org/officeDocument/2006/relationships/image" Target="../media/image16.png"/><Relationship Id="rId10" Type="http://schemas.openxmlformats.org/officeDocument/2006/relationships/image" Target="../media/image371.png"/><Relationship Id="rId4" Type="http://schemas.openxmlformats.org/officeDocument/2006/relationships/image" Target="../media/image15.png"/><Relationship Id="rId9" Type="http://schemas.openxmlformats.org/officeDocument/2006/relationships/image" Target="../media/image360.png"/></Relationships>
</file>

<file path=ppt/slides/_rels/slide12.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7.png"/><Relationship Id="rId7" Type="http://schemas.openxmlformats.org/officeDocument/2006/relationships/image" Target="../media/image25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41.png"/><Relationship Id="rId11" Type="http://schemas.openxmlformats.org/officeDocument/2006/relationships/image" Target="../media/image33.png"/><Relationship Id="rId5" Type="http://schemas.openxmlformats.org/officeDocument/2006/relationships/image" Target="../media/image16.png"/><Relationship Id="rId10" Type="http://schemas.openxmlformats.org/officeDocument/2006/relationships/image" Target="../media/image381.png"/><Relationship Id="rId4" Type="http://schemas.openxmlformats.org/officeDocument/2006/relationships/image" Target="../media/image15.png"/><Relationship Id="rId9"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10.png"/><Relationship Id="rId7" Type="http://schemas.openxmlformats.org/officeDocument/2006/relationships/image" Target="../media/image340.png"/><Relationship Id="rId12"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350.png"/><Relationship Id="rId5" Type="http://schemas.openxmlformats.org/officeDocument/2006/relationships/image" Target="../media/image330.png"/><Relationship Id="rId10" Type="http://schemas.openxmlformats.org/officeDocument/2006/relationships/image" Target="../media/image110.png"/><Relationship Id="rId4" Type="http://schemas.openxmlformats.org/officeDocument/2006/relationships/image" Target="../media/image320.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20.png"/><Relationship Id="rId3" Type="http://schemas.openxmlformats.org/officeDocument/2006/relationships/image" Target="../media/image110.png"/><Relationship Id="rId7" Type="http://schemas.openxmlformats.org/officeDocument/2006/relationships/image" Target="../media/image380.png"/><Relationship Id="rId12" Type="http://schemas.openxmlformats.org/officeDocument/2006/relationships/image" Target="../media/image320.png"/><Relationship Id="rId17" Type="http://schemas.openxmlformats.org/officeDocument/2006/relationships/image" Target="../media/image14.png"/><Relationship Id="rId2" Type="http://schemas.openxmlformats.org/officeDocument/2006/relationships/notesSlide" Target="../notesSlides/notesSlide14.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370.png"/><Relationship Id="rId11" Type="http://schemas.openxmlformats.org/officeDocument/2006/relationships/image" Target="../media/image57.png"/><Relationship Id="rId5" Type="http://schemas.openxmlformats.org/officeDocument/2006/relationships/image" Target="../media/image340.png"/><Relationship Id="rId15" Type="http://schemas.openxmlformats.org/officeDocument/2006/relationships/image" Target="../media/image15.png"/><Relationship Id="rId10" Type="http://schemas.openxmlformats.org/officeDocument/2006/relationships/image" Target="../media/image310.png"/><Relationship Id="rId4" Type="http://schemas.openxmlformats.org/officeDocument/2006/relationships/image" Target="../media/image350.png"/><Relationship Id="rId9" Type="http://schemas.openxmlformats.org/officeDocument/2006/relationships/image" Target="../media/image400.png"/><Relationship Id="rId1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30.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470.png"/><Relationship Id="rId4" Type="http://schemas.openxmlformats.org/officeDocument/2006/relationships/image" Target="../media/image440.png"/><Relationship Id="rId9" Type="http://schemas.openxmlformats.org/officeDocument/2006/relationships/image" Target="../media/image460.png"/></Relationships>
</file>

<file path=ppt/slides/_rels/slide17.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14.png"/><Relationship Id="rId3" Type="http://schemas.openxmlformats.org/officeDocument/2006/relationships/image" Target="../media/image58.png"/><Relationship Id="rId7" Type="http://schemas.openxmlformats.org/officeDocument/2006/relationships/image" Target="../media/image480.png"/><Relationship Id="rId12" Type="http://schemas.openxmlformats.org/officeDocument/2006/relationships/image" Target="../media/image470.png"/><Relationship Id="rId17" Type="http://schemas.openxmlformats.org/officeDocument/2006/relationships/image" Target="../media/image530.png"/><Relationship Id="rId2" Type="http://schemas.openxmlformats.org/officeDocument/2006/relationships/notesSlide" Target="../notesSlides/notesSlide17.xml"/><Relationship Id="rId16" Type="http://schemas.openxmlformats.org/officeDocument/2006/relationships/image" Target="../media/image510.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460.png"/><Relationship Id="rId5" Type="http://schemas.openxmlformats.org/officeDocument/2006/relationships/image" Target="../media/image15.png"/><Relationship Id="rId15" Type="http://schemas.openxmlformats.org/officeDocument/2006/relationships/image" Target="../media/image500.png"/><Relationship Id="rId10" Type="http://schemas.openxmlformats.org/officeDocument/2006/relationships/image" Target="../media/image450.png"/><Relationship Id="rId4" Type="http://schemas.openxmlformats.org/officeDocument/2006/relationships/image" Target="../media/image7.png"/><Relationship Id="rId9" Type="http://schemas.openxmlformats.org/officeDocument/2006/relationships/image" Target="../media/image440.png"/><Relationship Id="rId14" Type="http://schemas.openxmlformats.org/officeDocument/2006/relationships/image" Target="../media/image490.png"/></Relationships>
</file>

<file path=ppt/slides/_rels/slide18.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470.png"/><Relationship Id="rId3" Type="http://schemas.openxmlformats.org/officeDocument/2006/relationships/image" Target="../media/image58.png"/><Relationship Id="rId7" Type="http://schemas.openxmlformats.org/officeDocument/2006/relationships/image" Target="../media/image540.png"/><Relationship Id="rId12" Type="http://schemas.openxmlformats.org/officeDocument/2006/relationships/image" Target="../media/image460.png"/><Relationship Id="rId17" Type="http://schemas.openxmlformats.org/officeDocument/2006/relationships/image" Target="../media/image510.png"/><Relationship Id="rId2" Type="http://schemas.openxmlformats.org/officeDocument/2006/relationships/notesSlide" Target="../notesSlides/notesSlide18.xml"/><Relationship Id="rId16" Type="http://schemas.openxmlformats.org/officeDocument/2006/relationships/image" Target="../media/image500.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450.png"/><Relationship Id="rId5" Type="http://schemas.openxmlformats.org/officeDocument/2006/relationships/image" Target="../media/image15.png"/><Relationship Id="rId15" Type="http://schemas.openxmlformats.org/officeDocument/2006/relationships/image" Target="../media/image490.png"/><Relationship Id="rId10" Type="http://schemas.openxmlformats.org/officeDocument/2006/relationships/image" Target="../media/image440.png"/><Relationship Id="rId4" Type="http://schemas.openxmlformats.org/officeDocument/2006/relationships/image" Target="../media/image7.png"/><Relationship Id="rId9" Type="http://schemas.openxmlformats.org/officeDocument/2006/relationships/image" Target="../media/image430.png"/><Relationship Id="rId1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14.png"/><Relationship Id="rId3" Type="http://schemas.openxmlformats.org/officeDocument/2006/relationships/image" Target="../media/image58.png"/><Relationship Id="rId7" Type="http://schemas.openxmlformats.org/officeDocument/2006/relationships/image" Target="../media/image480.png"/><Relationship Id="rId12" Type="http://schemas.openxmlformats.org/officeDocument/2006/relationships/image" Target="../media/image470.png"/><Relationship Id="rId2" Type="http://schemas.openxmlformats.org/officeDocument/2006/relationships/notesSlide" Target="../notesSlides/notesSlide19.xml"/><Relationship Id="rId16" Type="http://schemas.openxmlformats.org/officeDocument/2006/relationships/image" Target="../media/image510.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460.png"/><Relationship Id="rId5" Type="http://schemas.openxmlformats.org/officeDocument/2006/relationships/image" Target="../media/image15.png"/><Relationship Id="rId15" Type="http://schemas.openxmlformats.org/officeDocument/2006/relationships/image" Target="../media/image500.png"/><Relationship Id="rId10" Type="http://schemas.openxmlformats.org/officeDocument/2006/relationships/image" Target="../media/image450.png"/><Relationship Id="rId4" Type="http://schemas.openxmlformats.org/officeDocument/2006/relationships/image" Target="../media/image7.png"/><Relationship Id="rId9" Type="http://schemas.openxmlformats.org/officeDocument/2006/relationships/image" Target="../media/image440.png"/><Relationship Id="rId14" Type="http://schemas.openxmlformats.org/officeDocument/2006/relationships/image" Target="../media/image49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9.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64.png"/><Relationship Id="rId5" Type="http://schemas.openxmlformats.org/officeDocument/2006/relationships/image" Target="../media/image15.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7.png"/><Relationship Id="rId9" Type="http://schemas.openxmlformats.org/officeDocument/2006/relationships/image" Target="../media/image62.png"/><Relationship Id="rId1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pn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20.png"/><Relationship Id="rId9" Type="http://schemas.openxmlformats.org/officeDocument/2006/relationships/image" Target="../media/image75.png"/></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6.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720.png"/><Relationship Id="rId10" Type="http://schemas.openxmlformats.org/officeDocument/2006/relationships/image" Target="../media/image77.png"/><Relationship Id="rId4" Type="http://schemas.openxmlformats.org/officeDocument/2006/relationships/image" Target="../media/image7.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8.pn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720.png"/><Relationship Id="rId10" Type="http://schemas.openxmlformats.org/officeDocument/2006/relationships/image" Target="../media/image77.png"/><Relationship Id="rId4" Type="http://schemas.openxmlformats.org/officeDocument/2006/relationships/image" Target="../media/image7.pn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9.png"/><Relationship Id="rId7"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7.png"/><Relationship Id="rId10"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32.png"/><Relationship Id="rId5" Type="http://schemas.openxmlformats.org/officeDocument/2006/relationships/image" Target="../media/image15.pn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16.png"/><Relationship Id="rId12"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68670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300" dirty="0">
                <a:solidFill>
                  <a:srgbClr val="212529"/>
                </a:solidFill>
                <a:highlight>
                  <a:srgbClr val="FEFEFE"/>
                </a:highlight>
              </a:rPr>
              <a:t>Proactive Refresh for </a:t>
            </a:r>
            <a:endParaRPr sz="4300" dirty="0">
              <a:solidFill>
                <a:srgbClr val="212529"/>
              </a:solidFill>
              <a:highlight>
                <a:srgbClr val="FEFEFE"/>
              </a:highlight>
            </a:endParaRPr>
          </a:p>
          <a:p>
            <a:pPr marL="0" lvl="0" indent="0" algn="ctr" rtl="0">
              <a:spcBef>
                <a:spcPts val="0"/>
              </a:spcBef>
              <a:spcAft>
                <a:spcPts val="0"/>
              </a:spcAft>
              <a:buNone/>
            </a:pPr>
            <a:r>
              <a:rPr lang="en" sz="4300" dirty="0">
                <a:solidFill>
                  <a:srgbClr val="212529"/>
                </a:solidFill>
                <a:highlight>
                  <a:srgbClr val="FEFEFE"/>
                </a:highlight>
              </a:rPr>
              <a:t>Accountable Threshold Signatures</a:t>
            </a:r>
            <a:endParaRPr sz="4300" dirty="0"/>
          </a:p>
        </p:txBody>
      </p:sp>
      <p:sp>
        <p:nvSpPr>
          <p:cNvPr id="55" name="Google Shape;55;p13"/>
          <p:cNvSpPr txBox="1">
            <a:spLocks noGrp="1"/>
          </p:cNvSpPr>
          <p:nvPr>
            <p:ph type="subTitle" idx="1"/>
          </p:nvPr>
        </p:nvSpPr>
        <p:spPr>
          <a:xfrm>
            <a:off x="311713" y="29406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Dan </a:t>
            </a:r>
            <a:r>
              <a:rPr lang="en" dirty="0" err="1"/>
              <a:t>Boneh</a:t>
            </a:r>
            <a:r>
              <a:rPr lang="en" dirty="0"/>
              <a:t>, </a:t>
            </a:r>
            <a:r>
              <a:rPr lang="en" b="1" dirty="0"/>
              <a:t>Aditi </a:t>
            </a:r>
            <a:r>
              <a:rPr lang="en" b="1" dirty="0" err="1"/>
              <a:t>Partap</a:t>
            </a:r>
            <a:r>
              <a:rPr lang="en" dirty="0"/>
              <a:t>, </a:t>
            </a:r>
            <a:r>
              <a:rPr lang="en" dirty="0" err="1"/>
              <a:t>Lior</a:t>
            </a:r>
            <a:r>
              <a:rPr lang="en" dirty="0"/>
              <a:t> </a:t>
            </a:r>
            <a:r>
              <a:rPr lang="en" dirty="0" err="1"/>
              <a:t>Rotem</a:t>
            </a:r>
            <a:endParaRPr dirty="0"/>
          </a:p>
        </p:txBody>
      </p:sp>
      <p:pic>
        <p:nvPicPr>
          <p:cNvPr id="56" name="Google Shape;56;p13"/>
          <p:cNvPicPr preferRelativeResize="0"/>
          <p:nvPr/>
        </p:nvPicPr>
        <p:blipFill>
          <a:blip r:embed="rId3">
            <a:alphaModFix/>
          </a:blip>
          <a:stretch>
            <a:fillRect/>
          </a:stretch>
        </p:blipFill>
        <p:spPr>
          <a:xfrm>
            <a:off x="2883573" y="3605879"/>
            <a:ext cx="3376894" cy="792600"/>
          </a:xfrm>
          <a:prstGeom prst="rect">
            <a:avLst/>
          </a:prstGeom>
          <a:noFill/>
          <a:ln>
            <a:noFill/>
          </a:ln>
        </p:spPr>
      </p:pic>
      <p:cxnSp>
        <p:nvCxnSpPr>
          <p:cNvPr id="2" name="Straight Connector 1">
            <a:extLst>
              <a:ext uri="{FF2B5EF4-FFF2-40B4-BE49-F238E27FC236}">
                <a16:creationId xmlns:a16="http://schemas.microsoft.com/office/drawing/2014/main" id="{2857465C-2D9E-25B5-82DB-9DF57C562E99}"/>
              </a:ext>
            </a:extLst>
          </p:cNvPr>
          <p:cNvCxnSpPr>
            <a:cxnSpLocks/>
          </p:cNvCxnSpPr>
          <p:nvPr/>
        </p:nvCxnSpPr>
        <p:spPr>
          <a:xfrm>
            <a:off x="4456253" y="4601050"/>
            <a:ext cx="4328182"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71B997-5B21-D711-A838-0F366DA62EC6}"/>
              </a:ext>
            </a:extLst>
          </p:cNvPr>
          <p:cNvSpPr txBox="1"/>
          <p:nvPr/>
        </p:nvSpPr>
        <p:spPr>
          <a:xfrm>
            <a:off x="4529349" y="4613020"/>
            <a:ext cx="4403034" cy="430887"/>
          </a:xfrm>
          <a:prstGeom prst="rect">
            <a:avLst/>
          </a:prstGeom>
          <a:noFill/>
        </p:spPr>
        <p:txBody>
          <a:bodyPr wrap="square" rtlCol="0">
            <a:spAutoFit/>
          </a:bodyPr>
          <a:lstStyle/>
          <a:p>
            <a:r>
              <a:rPr lang="en-US" sz="2200" dirty="0">
                <a:latin typeface="PT Serif" panose="020A0603040505020204" pitchFamily="18" charset="77"/>
              </a:rPr>
              <a:t>https://</a:t>
            </a:r>
            <a:r>
              <a:rPr lang="en-US" sz="2200" dirty="0" err="1">
                <a:latin typeface="PT Serif" panose="020A0603040505020204" pitchFamily="18" charset="77"/>
              </a:rPr>
              <a:t>eprint.iacr.org</a:t>
            </a:r>
            <a:r>
              <a:rPr lang="en-US" sz="2200" dirty="0">
                <a:latin typeface="PT Serif" panose="020A0603040505020204" pitchFamily="18" charset="77"/>
              </a:rPr>
              <a:t>/2022/1656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solidFill>
                  <a:schemeClr val="tx1"/>
                </a:solidFill>
              </a:rPr>
              <a:t>Accountable Threshold Signatures (ATS)</a:t>
            </a:r>
            <a:endParaRPr dirty="0">
              <a:solidFill>
                <a:schemeClr val="tx1"/>
              </a:solidFill>
            </a:endParaRPr>
          </a:p>
        </p:txBody>
      </p:sp>
      <mc:AlternateContent xmlns:mc="http://schemas.openxmlformats.org/markup-compatibility/2006">
        <mc:Choice xmlns:a14="http://schemas.microsoft.com/office/drawing/2010/main" Requires="a14">
          <p:sp>
            <p:nvSpPr>
              <p:cNvPr id="147" name="Google Shape;147;p19"/>
              <p:cNvSpPr txBox="1">
                <a:spLocks noGrp="1"/>
              </p:cNvSpPr>
              <p:nvPr>
                <p:ph type="body" idx="1"/>
              </p:nvPr>
            </p:nvSpPr>
            <p:spPr>
              <a:xfrm>
                <a:off x="163024" y="670800"/>
                <a:ext cx="8904675" cy="3913500"/>
              </a:xfrm>
              <a:prstGeom prst="rect">
                <a:avLst/>
              </a:prstGeom>
            </p:spPr>
            <p:txBody>
              <a:bodyPr spcFirstLastPara="1" wrap="square" lIns="91425" tIns="91425" rIns="91425" bIns="91425" anchor="t" anchorCtr="0">
                <a:normAutofit/>
              </a:bodyPr>
              <a:lstStyle/>
              <a:p>
                <a:pPr marL="101600" lvl="0" indent="0">
                  <a:spcAft>
                    <a:spcPts val="500"/>
                  </a:spcAft>
                  <a:buClr>
                    <a:srgbClr val="595959"/>
                  </a:buClr>
                  <a:buSzPts val="2000"/>
                  <a:buNone/>
                </a:pPr>
                <a:r>
                  <a:rPr lang="en-US" sz="2400" dirty="0"/>
                  <a:t>Bank splits signing </a:t>
                </a:r>
                <a14:m>
                  <m:oMath xmlns:m="http://schemas.openxmlformats.org/officeDocument/2006/math">
                    <m:r>
                      <a:rPr lang="en-US" sz="2400" i="1">
                        <a:solidFill>
                          <a:srgbClr val="595959"/>
                        </a:solidFill>
                        <a:latin typeface="Cambria Math" panose="02040503050406030204" pitchFamily="18" charset="0"/>
                      </a:rPr>
                      <m:t>𝑠𝑘</m:t>
                    </m:r>
                  </m:oMath>
                </a14:m>
                <a:r>
                  <a:rPr lang="en" sz="2400" dirty="0">
                    <a:solidFill>
                      <a:srgbClr val="595959"/>
                    </a:solidFill>
                  </a:rPr>
                  <a:t> among </a:t>
                </a:r>
                <a14:m>
                  <m:oMath xmlns:m="http://schemas.openxmlformats.org/officeDocument/2006/math">
                    <m:r>
                      <a:rPr lang="en-US" sz="2400" b="0" i="1" smtClean="0">
                        <a:solidFill>
                          <a:srgbClr val="595959"/>
                        </a:solidFill>
                        <a:latin typeface="Cambria Math" panose="02040503050406030204" pitchFamily="18" charset="0"/>
                      </a:rPr>
                      <m:t>3</m:t>
                    </m:r>
                  </m:oMath>
                </a14:m>
                <a:r>
                  <a:rPr lang="en" sz="2400" dirty="0">
                    <a:solidFill>
                      <a:srgbClr val="595959"/>
                    </a:solidFill>
                  </a:rPr>
                  <a:t> executives with threshold 2:</a:t>
                </a:r>
              </a:p>
              <a:p>
                <a:pPr marL="101600" lvl="0" indent="0">
                  <a:spcAft>
                    <a:spcPts val="500"/>
                  </a:spcAft>
                  <a:buClr>
                    <a:srgbClr val="595959"/>
                  </a:buClr>
                  <a:buSzPts val="2000"/>
                  <a:buNone/>
                </a:pPr>
                <a:endParaRPr lang="en" sz="2000" dirty="0">
                  <a:solidFill>
                    <a:srgbClr val="595959"/>
                  </a:solidFill>
                </a:endParaRPr>
              </a:p>
              <a:p>
                <a:pPr marL="101600" lvl="0" indent="0">
                  <a:spcAft>
                    <a:spcPts val="500"/>
                  </a:spcAft>
                  <a:buClr>
                    <a:srgbClr val="595959"/>
                  </a:buClr>
                  <a:buSzPts val="2000"/>
                  <a:buNone/>
                </a:pPr>
                <a:endParaRPr lang="en" sz="2000" dirty="0">
                  <a:solidFill>
                    <a:srgbClr val="595959"/>
                  </a:solidFill>
                </a:endParaRPr>
              </a:p>
              <a:p>
                <a:pPr marL="101600" lvl="0" indent="0">
                  <a:spcAft>
                    <a:spcPts val="500"/>
                  </a:spcAft>
                  <a:buClr>
                    <a:srgbClr val="595959"/>
                  </a:buClr>
                  <a:buSzPts val="2000"/>
                  <a:buNone/>
                </a:pPr>
                <a:endParaRPr lang="en" sz="2000" dirty="0">
                  <a:solidFill>
                    <a:srgbClr val="595959"/>
                  </a:solidFill>
                </a:endParaRPr>
              </a:p>
              <a:p>
                <a:pPr marL="101600" lvl="0" indent="0">
                  <a:spcAft>
                    <a:spcPts val="500"/>
                  </a:spcAft>
                  <a:buClr>
                    <a:srgbClr val="595959"/>
                  </a:buClr>
                  <a:buSzPts val="2000"/>
                  <a:buNone/>
                </a:pPr>
                <a:endParaRPr lang="en" sz="2000" dirty="0">
                  <a:solidFill>
                    <a:srgbClr val="595959"/>
                  </a:solidFill>
                </a:endParaRPr>
              </a:p>
              <a:p>
                <a:pPr marL="101600" lvl="0" indent="0">
                  <a:spcAft>
                    <a:spcPts val="500"/>
                  </a:spcAft>
                  <a:buClr>
                    <a:srgbClr val="595959"/>
                  </a:buClr>
                  <a:buSzPts val="2000"/>
                  <a:buNone/>
                </a:pPr>
                <a:endParaRPr lang="en" sz="2000" dirty="0">
                  <a:solidFill>
                    <a:srgbClr val="595959"/>
                  </a:solidFill>
                </a:endParaRPr>
              </a:p>
              <a:p>
                <a:pPr marL="101600" lvl="0" indent="0" algn="ctr">
                  <a:spcAft>
                    <a:spcPts val="500"/>
                  </a:spcAft>
                  <a:buClr>
                    <a:srgbClr val="595959"/>
                  </a:buClr>
                  <a:buSzPts val="2000"/>
                  <a:buNone/>
                </a:pPr>
                <a:r>
                  <a:rPr lang="en" sz="2200" dirty="0">
                    <a:solidFill>
                      <a:srgbClr val="595959"/>
                    </a:solidFill>
                  </a:rPr>
                  <a:t>Sig on rogue transaction identifies who was involved</a:t>
                </a:r>
                <a:endParaRPr sz="2200" dirty="0"/>
              </a:p>
            </p:txBody>
          </p:sp>
        </mc:Choice>
        <mc:Fallback>
          <p:sp>
            <p:nvSpPr>
              <p:cNvPr id="147" name="Google Shape;147;p19"/>
              <p:cNvSpPr txBox="1">
                <a:spLocks noGrp="1" noRot="1" noChangeAspect="1" noMove="1" noResize="1" noEditPoints="1" noAdjustHandles="1" noChangeArrowheads="1" noChangeShapeType="1" noTextEdit="1"/>
              </p:cNvSpPr>
              <p:nvPr>
                <p:ph type="body" idx="1"/>
              </p:nvPr>
            </p:nvSpPr>
            <p:spPr>
              <a:xfrm>
                <a:off x="163024" y="670800"/>
                <a:ext cx="8904675" cy="3913500"/>
              </a:xfrm>
              <a:prstGeom prst="rect">
                <a:avLst/>
              </a:prstGeom>
              <a:blipFill>
                <a:blip r:embed="rId3"/>
                <a:stretch>
                  <a:fillRect/>
                </a:stretch>
              </a:blipFill>
            </p:spPr>
            <p:txBody>
              <a:bodyPr/>
              <a:lstStyle/>
              <a:p>
                <a:r>
                  <a:rPr lang="en-US">
                    <a:noFill/>
                  </a:rPr>
                  <a:t> </a:t>
                </a:r>
              </a:p>
            </p:txBody>
          </p:sp>
        </mc:Fallback>
      </mc:AlternateContent>
      <p:pic>
        <p:nvPicPr>
          <p:cNvPr id="2" name="Google Shape;74;p15">
            <a:extLst>
              <a:ext uri="{FF2B5EF4-FFF2-40B4-BE49-F238E27FC236}">
                <a16:creationId xmlns:a16="http://schemas.microsoft.com/office/drawing/2014/main" id="{F3739BB2-3794-5301-3604-92C5813E09E2}"/>
              </a:ext>
            </a:extLst>
          </p:cNvPr>
          <p:cNvPicPr preferRelativeResize="0"/>
          <p:nvPr/>
        </p:nvPicPr>
        <p:blipFill>
          <a:blip r:embed="rId4">
            <a:alphaModFix/>
          </a:blip>
          <a:stretch>
            <a:fillRect/>
          </a:stretch>
        </p:blipFill>
        <p:spPr>
          <a:xfrm>
            <a:off x="2998897" y="1587877"/>
            <a:ext cx="834050" cy="1152898"/>
          </a:xfrm>
          <a:prstGeom prst="rect">
            <a:avLst/>
          </a:prstGeom>
          <a:noFill/>
          <a:ln>
            <a:noFill/>
          </a:ln>
        </p:spPr>
      </p:pic>
      <p:pic>
        <p:nvPicPr>
          <p:cNvPr id="3" name="Google Shape;77;p15">
            <a:extLst>
              <a:ext uri="{FF2B5EF4-FFF2-40B4-BE49-F238E27FC236}">
                <a16:creationId xmlns:a16="http://schemas.microsoft.com/office/drawing/2014/main" id="{5697D5D8-46C7-C378-5858-B036F499DD12}"/>
              </a:ext>
            </a:extLst>
          </p:cNvPr>
          <p:cNvPicPr preferRelativeResize="0"/>
          <p:nvPr/>
        </p:nvPicPr>
        <p:blipFill>
          <a:blip r:embed="rId5">
            <a:alphaModFix/>
          </a:blip>
          <a:stretch>
            <a:fillRect/>
          </a:stretch>
        </p:blipFill>
        <p:spPr>
          <a:xfrm>
            <a:off x="4956909" y="1645058"/>
            <a:ext cx="834050" cy="1095717"/>
          </a:xfrm>
          <a:prstGeom prst="rect">
            <a:avLst/>
          </a:prstGeom>
          <a:noFill/>
          <a:ln>
            <a:noFill/>
          </a:ln>
        </p:spPr>
      </p:pic>
      <p:pic>
        <p:nvPicPr>
          <p:cNvPr id="4" name="Google Shape;79;p15">
            <a:extLst>
              <a:ext uri="{FF2B5EF4-FFF2-40B4-BE49-F238E27FC236}">
                <a16:creationId xmlns:a16="http://schemas.microsoft.com/office/drawing/2014/main" id="{77A83AFA-6818-A82F-6269-2B159C8D2D74}"/>
              </a:ext>
            </a:extLst>
          </p:cNvPr>
          <p:cNvPicPr preferRelativeResize="0"/>
          <p:nvPr/>
        </p:nvPicPr>
        <p:blipFill>
          <a:blip r:embed="rId6">
            <a:alphaModFix/>
          </a:blip>
          <a:stretch>
            <a:fillRect/>
          </a:stretch>
        </p:blipFill>
        <p:spPr>
          <a:xfrm>
            <a:off x="6904242" y="1577912"/>
            <a:ext cx="909710" cy="1152900"/>
          </a:xfrm>
          <a:prstGeom prst="rect">
            <a:avLst/>
          </a:prstGeom>
          <a:noFill/>
          <a:ln>
            <a:noFill/>
          </a:ln>
        </p:spPr>
      </p:pic>
      <mc:AlternateContent xmlns:mc="http://schemas.openxmlformats.org/markup-compatibility/2006">
        <mc:Choice xmlns:a14="http://schemas.microsoft.com/office/drawing/2010/main" Requires="a14">
          <p:sp>
            <p:nvSpPr>
              <p:cNvPr id="8" name="Google Shape;75;p15">
                <a:extLst>
                  <a:ext uri="{FF2B5EF4-FFF2-40B4-BE49-F238E27FC236}">
                    <a16:creationId xmlns:a16="http://schemas.microsoft.com/office/drawing/2014/main" id="{F7B9FFCB-3559-B8E7-E580-CB8AF471C178}"/>
                  </a:ext>
                </a:extLst>
              </p:cNvPr>
              <p:cNvSpPr txBox="1"/>
              <p:nvPr/>
            </p:nvSpPr>
            <p:spPr>
              <a:xfrm>
                <a:off x="3140978" y="25683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p:sp>
            <p:nvSpPr>
              <p:cNvPr id="8" name="Google Shape;75;p15">
                <a:extLst>
                  <a:ext uri="{FF2B5EF4-FFF2-40B4-BE49-F238E27FC236}">
                    <a16:creationId xmlns:a16="http://schemas.microsoft.com/office/drawing/2014/main" id="{F7B9FFCB-3559-B8E7-E580-CB8AF471C178}"/>
                  </a:ext>
                </a:extLst>
              </p:cNvPr>
              <p:cNvSpPr txBox="1">
                <a:spLocks noRot="1" noChangeAspect="1" noMove="1" noResize="1" noEditPoints="1" noAdjustHandles="1" noChangeArrowheads="1" noChangeShapeType="1" noTextEdit="1"/>
              </p:cNvSpPr>
              <p:nvPr/>
            </p:nvSpPr>
            <p:spPr>
              <a:xfrm>
                <a:off x="3140978" y="2568332"/>
                <a:ext cx="656512"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Google Shape;85;p15">
                <a:extLst>
                  <a:ext uri="{FF2B5EF4-FFF2-40B4-BE49-F238E27FC236}">
                    <a16:creationId xmlns:a16="http://schemas.microsoft.com/office/drawing/2014/main" id="{18E93881-2EED-9D94-DC34-1F180F2ECB49}"/>
                  </a:ext>
                </a:extLst>
              </p:cNvPr>
              <p:cNvSpPr txBox="1"/>
              <p:nvPr/>
            </p:nvSpPr>
            <p:spPr>
              <a:xfrm>
                <a:off x="5170140" y="25596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p:sp>
            <p:nvSpPr>
              <p:cNvPr id="9" name="Google Shape;85;p15">
                <a:extLst>
                  <a:ext uri="{FF2B5EF4-FFF2-40B4-BE49-F238E27FC236}">
                    <a16:creationId xmlns:a16="http://schemas.microsoft.com/office/drawing/2014/main" id="{18E93881-2EED-9D94-DC34-1F180F2ECB49}"/>
                  </a:ext>
                </a:extLst>
              </p:cNvPr>
              <p:cNvSpPr txBox="1">
                <a:spLocks noRot="1" noChangeAspect="1" noMove="1" noResize="1" noEditPoints="1" noAdjustHandles="1" noChangeArrowheads="1" noChangeShapeType="1" noTextEdit="1"/>
              </p:cNvSpPr>
              <p:nvPr/>
            </p:nvSpPr>
            <p:spPr>
              <a:xfrm>
                <a:off x="5170140" y="2559665"/>
                <a:ext cx="719601" cy="492412"/>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86;p15">
                <a:extLst>
                  <a:ext uri="{FF2B5EF4-FFF2-40B4-BE49-F238E27FC236}">
                    <a16:creationId xmlns:a16="http://schemas.microsoft.com/office/drawing/2014/main" id="{BD45E87C-82CE-CAA0-E50A-ECA4FB47A86B}"/>
                  </a:ext>
                </a:extLst>
              </p:cNvPr>
              <p:cNvSpPr txBox="1"/>
              <p:nvPr/>
            </p:nvSpPr>
            <p:spPr>
              <a:xfrm>
                <a:off x="6965202" y="25417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p:sp>
            <p:nvSpPr>
              <p:cNvPr id="10" name="Google Shape;86;p15">
                <a:extLst>
                  <a:ext uri="{FF2B5EF4-FFF2-40B4-BE49-F238E27FC236}">
                    <a16:creationId xmlns:a16="http://schemas.microsoft.com/office/drawing/2014/main" id="{BD45E87C-82CE-CAA0-E50A-ECA4FB47A86B}"/>
                  </a:ext>
                </a:extLst>
              </p:cNvPr>
              <p:cNvSpPr txBox="1">
                <a:spLocks noRot="1" noChangeAspect="1" noMove="1" noResize="1" noEditPoints="1" noAdjustHandles="1" noChangeArrowheads="1" noChangeShapeType="1" noTextEdit="1"/>
              </p:cNvSpPr>
              <p:nvPr/>
            </p:nvSpPr>
            <p:spPr>
              <a:xfrm>
                <a:off x="6965202" y="2541746"/>
                <a:ext cx="834050" cy="492412"/>
              </a:xfrm>
              <a:prstGeom prst="rect">
                <a:avLst/>
              </a:prstGeom>
              <a:blipFill>
                <a:blip r:embed="rId9"/>
                <a:stretch>
                  <a:fillRect/>
                </a:stretch>
              </a:blipFill>
              <a:ln>
                <a:noFill/>
              </a:ln>
            </p:spPr>
            <p:txBody>
              <a:bodyPr/>
              <a:lstStyle/>
              <a:p>
                <a:r>
                  <a:rPr lang="en-US">
                    <a:noFill/>
                  </a:rPr>
                  <a:t> </a:t>
                </a:r>
              </a:p>
            </p:txBody>
          </p:sp>
        </mc:Fallback>
      </mc:AlternateContent>
      <p:pic>
        <p:nvPicPr>
          <p:cNvPr id="11" name="Google Shape;165;p21">
            <a:extLst>
              <a:ext uri="{FF2B5EF4-FFF2-40B4-BE49-F238E27FC236}">
                <a16:creationId xmlns:a16="http://schemas.microsoft.com/office/drawing/2014/main" id="{8753D356-41FA-FF68-83AD-307FBADB94B4}"/>
              </a:ext>
            </a:extLst>
          </p:cNvPr>
          <p:cNvPicPr preferRelativeResize="0"/>
          <p:nvPr/>
        </p:nvPicPr>
        <p:blipFill>
          <a:blip r:embed="rId10">
            <a:alphaModFix/>
          </a:blip>
          <a:stretch>
            <a:fillRect/>
          </a:stretch>
        </p:blipFill>
        <p:spPr>
          <a:xfrm>
            <a:off x="2868398" y="1645058"/>
            <a:ext cx="690275" cy="676656"/>
          </a:xfrm>
          <a:prstGeom prst="rect">
            <a:avLst/>
          </a:prstGeom>
          <a:noFill/>
          <a:ln>
            <a:noFill/>
          </a:ln>
        </p:spPr>
      </p:pic>
      <p:pic>
        <p:nvPicPr>
          <p:cNvPr id="12" name="Google Shape;165;p21">
            <a:extLst>
              <a:ext uri="{FF2B5EF4-FFF2-40B4-BE49-F238E27FC236}">
                <a16:creationId xmlns:a16="http://schemas.microsoft.com/office/drawing/2014/main" id="{FA41119D-0429-D4DF-9990-0B5550657730}"/>
              </a:ext>
            </a:extLst>
          </p:cNvPr>
          <p:cNvPicPr preferRelativeResize="0"/>
          <p:nvPr/>
        </p:nvPicPr>
        <p:blipFill>
          <a:blip r:embed="rId10">
            <a:alphaModFix/>
          </a:blip>
          <a:stretch>
            <a:fillRect/>
          </a:stretch>
        </p:blipFill>
        <p:spPr>
          <a:xfrm>
            <a:off x="4743816" y="1645058"/>
            <a:ext cx="690275" cy="674124"/>
          </a:xfrm>
          <a:prstGeom prst="rect">
            <a:avLst/>
          </a:prstGeom>
          <a:noFill/>
          <a:ln>
            <a:noFill/>
          </a:ln>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CD526C0-7141-4DF1-C167-6729CF0FD1AD}"/>
                  </a:ext>
                </a:extLst>
              </p:cNvPr>
              <p:cNvSpPr txBox="1"/>
              <p:nvPr/>
            </p:nvSpPr>
            <p:spPr>
              <a:xfrm>
                <a:off x="198165" y="2080238"/>
                <a:ext cx="2210733" cy="461665"/>
              </a:xfrm>
              <a:prstGeom prst="rect">
                <a:avLst/>
              </a:prstGeom>
              <a:noFill/>
            </p:spPr>
            <p:txBody>
              <a:bodyPr wrap="none" rtlCol="0">
                <a:spAutoFit/>
              </a:bodyPr>
              <a:lstStyle/>
              <a:p>
                <a:r>
                  <a:rPr lang="en-US" sz="2400" dirty="0">
                    <a:solidFill>
                      <a:schemeClr val="bg2"/>
                    </a:solidFill>
                    <a:latin typeface="PT Serif" panose="020A0603040505020204" pitchFamily="18" charset="77"/>
                  </a:rPr>
                  <a:t>Trace(</a:t>
                </a:r>
                <a14:m>
                  <m:oMath xmlns:m="http://schemas.openxmlformats.org/officeDocument/2006/math">
                    <m:r>
                      <a:rPr lang="en-US" sz="2400" b="0" i="1" smtClean="0">
                        <a:solidFill>
                          <a:schemeClr val="bg2"/>
                        </a:solidFill>
                        <a:latin typeface="Cambria Math" panose="02040503050406030204" pitchFamily="18" charset="0"/>
                      </a:rPr>
                      <m:t>𝑝𝑘</m:t>
                    </m:r>
                    <m:r>
                      <a:rPr lang="en-US" sz="2400" b="0" i="1" smtClean="0">
                        <a:solidFill>
                          <a:schemeClr val="bg2"/>
                        </a:solidFill>
                        <a:latin typeface="Cambria Math" panose="02040503050406030204" pitchFamily="18" charset="0"/>
                      </a:rPr>
                      <m:t>, </m:t>
                    </m:r>
                    <m:r>
                      <a:rPr lang="en-US" sz="2400" b="0" i="1" smtClean="0">
                        <a:solidFill>
                          <a:schemeClr val="bg2"/>
                        </a:solidFill>
                        <a:latin typeface="Cambria Math" panose="02040503050406030204" pitchFamily="18" charset="0"/>
                      </a:rPr>
                      <m:t>𝑚</m:t>
                    </m:r>
                    <m:r>
                      <a:rPr lang="en-US" sz="2400" b="0" i="1" smtClean="0">
                        <a:solidFill>
                          <a:schemeClr val="bg2"/>
                        </a:solidFill>
                        <a:latin typeface="Cambria Math" panose="02040503050406030204" pitchFamily="18" charset="0"/>
                      </a:rPr>
                      <m:t>, </m:t>
                    </m:r>
                  </m:oMath>
                </a14:m>
                <a:r>
                  <a:rPr lang="en" sz="2400" dirty="0">
                    <a:solidFill>
                      <a:srgbClr val="C00000"/>
                    </a:solidFill>
                    <a:latin typeface="PT Serif"/>
                    <a:ea typeface="PT Serif"/>
                    <a:cs typeface="PT Serif"/>
                    <a:sym typeface="PT Serif"/>
                  </a:rPr>
                  <a:t>𝝈</a:t>
                </a:r>
                <a:r>
                  <a:rPr lang="en-US" sz="2400" dirty="0">
                    <a:solidFill>
                      <a:schemeClr val="bg2"/>
                    </a:solidFill>
                    <a:latin typeface="PT Serif" panose="020A0603040505020204" pitchFamily="18" charset="77"/>
                  </a:rPr>
                  <a:t>)</a:t>
                </a:r>
              </a:p>
            </p:txBody>
          </p:sp>
        </mc:Choice>
        <mc:Fallback>
          <p:sp>
            <p:nvSpPr>
              <p:cNvPr id="5" name="TextBox 4">
                <a:extLst>
                  <a:ext uri="{FF2B5EF4-FFF2-40B4-BE49-F238E27FC236}">
                    <a16:creationId xmlns:a16="http://schemas.microsoft.com/office/drawing/2014/main" id="{ECD526C0-7141-4DF1-C167-6729CF0FD1AD}"/>
                  </a:ext>
                </a:extLst>
              </p:cNvPr>
              <p:cNvSpPr txBox="1">
                <a:spLocks noRot="1" noChangeAspect="1" noMove="1" noResize="1" noEditPoints="1" noAdjustHandles="1" noChangeArrowheads="1" noChangeShapeType="1" noTextEdit="1"/>
              </p:cNvSpPr>
              <p:nvPr/>
            </p:nvSpPr>
            <p:spPr>
              <a:xfrm>
                <a:off x="198165" y="2080238"/>
                <a:ext cx="2210733" cy="461665"/>
              </a:xfrm>
              <a:prstGeom prst="rect">
                <a:avLst/>
              </a:prstGeom>
              <a:blipFill>
                <a:blip r:embed="rId11"/>
                <a:stretch>
                  <a:fillRect l="-4000" t="-13158" r="-3429" b="-26316"/>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80400CF-DBB7-2AAA-25D3-0FA45AB0A634}"/>
              </a:ext>
            </a:extLst>
          </p:cNvPr>
          <p:cNvCxnSpPr>
            <a:cxnSpLocks/>
          </p:cNvCxnSpPr>
          <p:nvPr/>
        </p:nvCxnSpPr>
        <p:spPr>
          <a:xfrm>
            <a:off x="2362598" y="2311071"/>
            <a:ext cx="334304" cy="811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65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wipe(down)">
                                      <p:cBhvr>
                                        <p:cTn id="7" dur="500"/>
                                        <p:tgtEl>
                                          <p:spTgt spid="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7">
                                            <p:txEl>
                                              <p:pRg st="6" end="6"/>
                                            </p:txEl>
                                          </p:spTgt>
                                        </p:tgtEl>
                                        <p:attrNameLst>
                                          <p:attrName>style.visibility</p:attrName>
                                        </p:attrNameLst>
                                      </p:cBhvr>
                                      <p:to>
                                        <p:strVal val="visible"/>
                                      </p:to>
                                    </p:set>
                                    <p:animEffect transition="in" filter="wipe(down)">
                                      <p:cBhvr>
                                        <p:cTn id="32" dur="500"/>
                                        <p:tgtEl>
                                          <p:spTgt spid="14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par>
                                <p:cTn id="40" presetID="1"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uiExpand="1"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5"/>
          <p:cNvPicPr preferRelativeResize="0"/>
          <p:nvPr/>
        </p:nvPicPr>
        <p:blipFill>
          <a:blip r:embed="rId3">
            <a:alphaModFix/>
          </a:blip>
          <a:stretch>
            <a:fillRect/>
          </a:stretch>
        </p:blipFill>
        <p:spPr>
          <a:xfrm>
            <a:off x="2380385" y="2039100"/>
            <a:ext cx="834050" cy="1152898"/>
          </a:xfrm>
          <a:prstGeom prst="rect">
            <a:avLst/>
          </a:prstGeom>
          <a:noFill/>
          <a:ln>
            <a:noFill/>
          </a:ln>
        </p:spPr>
      </p:pic>
      <p:sp>
        <p:nvSpPr>
          <p:cNvPr id="220" name="Google Shape;220;p25"/>
          <p:cNvSpPr txBox="1">
            <a:spLocks noGrp="1"/>
          </p:cNvSpPr>
          <p:nvPr>
            <p:ph type="title"/>
          </p:nvPr>
        </p:nvSpPr>
        <p:spPr>
          <a:xfrm>
            <a:off x="76300" y="98100"/>
            <a:ext cx="8676900" cy="572700"/>
          </a:xfrm>
          <a:prstGeom prst="rect">
            <a:avLst/>
          </a:prstGeom>
        </p:spPr>
        <p:txBody>
          <a:bodyPr spcFirstLastPara="1" wrap="square" lIns="91425" tIns="91425" rIns="91425" bIns="91425" anchor="t" anchorCtr="0">
            <a:normAutofit fontScale="90000"/>
          </a:bodyPr>
          <a:lstStyle/>
          <a:p>
            <a:r>
              <a:rPr lang="en" dirty="0"/>
              <a:t>The Trivial ATS</a:t>
            </a:r>
            <a:endParaRPr dirty="0"/>
          </a:p>
        </p:txBody>
      </p:sp>
      <p:sp>
        <p:nvSpPr>
          <p:cNvPr id="221" name="Google Shape;221;p25"/>
          <p:cNvSpPr txBox="1">
            <a:spLocks noGrp="1"/>
          </p:cNvSpPr>
          <p:nvPr>
            <p:ph type="body" idx="1"/>
          </p:nvPr>
        </p:nvSpPr>
        <p:spPr>
          <a:xfrm>
            <a:off x="163025" y="670800"/>
            <a:ext cx="8795100" cy="171459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000" dirty="0"/>
              <a:t>K</a:t>
            </a:r>
            <a:r>
              <a:rPr lang="en" sz="2000" dirty="0" err="1"/>
              <a:t>eys</a:t>
            </a:r>
            <a:r>
              <a:rPr lang="en" sz="2000" dirty="0"/>
              <a:t> of all parties are sampled independently for some signature scheme.</a:t>
            </a:r>
          </a:p>
          <a:p>
            <a:pPr marL="0" lvl="0" indent="0">
              <a:spcAft>
                <a:spcPts val="1200"/>
              </a:spcAft>
              <a:buNone/>
            </a:pPr>
            <a:r>
              <a:rPr lang="en" sz="2000" dirty="0"/>
              <a:t>Combined Sig : Concatenation of t individual sigs.</a:t>
            </a:r>
            <a:endParaRPr sz="2000" dirty="0"/>
          </a:p>
        </p:txBody>
      </p:sp>
      <p:pic>
        <p:nvPicPr>
          <p:cNvPr id="223" name="Google Shape;223;p25"/>
          <p:cNvPicPr preferRelativeResize="0"/>
          <p:nvPr/>
        </p:nvPicPr>
        <p:blipFill>
          <a:blip r:embed="rId4">
            <a:alphaModFix/>
          </a:blip>
          <a:stretch>
            <a:fillRect/>
          </a:stretch>
        </p:blipFill>
        <p:spPr>
          <a:xfrm>
            <a:off x="4691932" y="2064762"/>
            <a:ext cx="834050" cy="1095717"/>
          </a:xfrm>
          <a:prstGeom prst="rect">
            <a:avLst/>
          </a:prstGeom>
          <a:noFill/>
          <a:ln>
            <a:noFill/>
          </a:ln>
        </p:spPr>
      </p:pic>
      <p:pic>
        <p:nvPicPr>
          <p:cNvPr id="225" name="Google Shape;225;p25"/>
          <p:cNvPicPr preferRelativeResize="0"/>
          <p:nvPr/>
        </p:nvPicPr>
        <p:blipFill>
          <a:blip r:embed="rId5">
            <a:alphaModFix/>
          </a:blip>
          <a:stretch>
            <a:fillRect/>
          </a:stretch>
        </p:blipFill>
        <p:spPr>
          <a:xfrm>
            <a:off x="7156718" y="2039100"/>
            <a:ext cx="909710" cy="1152900"/>
          </a:xfrm>
          <a:prstGeom prst="rect">
            <a:avLst/>
          </a:prstGeom>
          <a:noFill/>
          <a:ln>
            <a:noFill/>
          </a:ln>
        </p:spPr>
      </p:pic>
      <mc:AlternateContent xmlns:mc="http://schemas.openxmlformats.org/markup-compatibility/2006" xmlns:a14="http://schemas.microsoft.com/office/drawing/2010/main">
        <mc:Choice Requires="a14">
          <p:sp>
            <p:nvSpPr>
              <p:cNvPr id="227" name="Google Shape;227;p25"/>
              <p:cNvSpPr txBox="1"/>
              <p:nvPr/>
            </p:nvSpPr>
            <p:spPr>
              <a:xfrm>
                <a:off x="2191444" y="3092357"/>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227" name="Google Shape;227;p25"/>
              <p:cNvSpPr txBox="1">
                <a:spLocks noRot="1" noChangeAspect="1" noMove="1" noResize="1" noEditPoints="1" noAdjustHandles="1" noChangeArrowheads="1" noChangeShapeType="1" noTextEdit="1"/>
              </p:cNvSpPr>
              <p:nvPr/>
            </p:nvSpPr>
            <p:spPr>
              <a:xfrm>
                <a:off x="2191444" y="3092357"/>
                <a:ext cx="1211932" cy="492412"/>
              </a:xfrm>
              <a:prstGeom prst="rect">
                <a:avLst/>
              </a:prstGeom>
              <a:blipFill>
                <a:blip r:embed="rId6"/>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Google Shape;230;p25"/>
              <p:cNvSpPr txBox="1"/>
              <p:nvPr/>
            </p:nvSpPr>
            <p:spPr>
              <a:xfrm>
                <a:off x="160734" y="1654627"/>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30" name="Google Shape;230;p25"/>
              <p:cNvSpPr txBox="1">
                <a:spLocks noRot="1" noChangeAspect="1" noMove="1" noResize="1" noEditPoints="1" noAdjustHandles="1" noChangeArrowheads="1" noChangeShapeType="1" noTextEdit="1"/>
              </p:cNvSpPr>
              <p:nvPr/>
            </p:nvSpPr>
            <p:spPr>
              <a:xfrm>
                <a:off x="160734" y="1654627"/>
                <a:ext cx="3639501" cy="492412"/>
              </a:xfrm>
              <a:prstGeom prst="rect">
                <a:avLst/>
              </a:prstGeom>
              <a:blipFill>
                <a:blip r:embed="rId7"/>
                <a:stretch>
                  <a:fillRect l="-1736" b="-128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Google Shape;227;p25">
                <a:extLst>
                  <a:ext uri="{FF2B5EF4-FFF2-40B4-BE49-F238E27FC236}">
                    <a16:creationId xmlns:a16="http://schemas.microsoft.com/office/drawing/2014/main" id="{6CC8A31F-6D8A-8057-6517-CAFE7097F4E4}"/>
                  </a:ext>
                </a:extLst>
              </p:cNvPr>
              <p:cNvSpPr txBox="1"/>
              <p:nvPr/>
            </p:nvSpPr>
            <p:spPr>
              <a:xfrm>
                <a:off x="4547001" y="3067546"/>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2" name="Google Shape;227;p25">
                <a:extLst>
                  <a:ext uri="{FF2B5EF4-FFF2-40B4-BE49-F238E27FC236}">
                    <a16:creationId xmlns:a16="http://schemas.microsoft.com/office/drawing/2014/main" id="{6CC8A31F-6D8A-8057-6517-CAFE7097F4E4}"/>
                  </a:ext>
                </a:extLst>
              </p:cNvPr>
              <p:cNvSpPr txBox="1">
                <a:spLocks noRot="1" noChangeAspect="1" noMove="1" noResize="1" noEditPoints="1" noAdjustHandles="1" noChangeArrowheads="1" noChangeShapeType="1" noTextEdit="1"/>
              </p:cNvSpPr>
              <p:nvPr/>
            </p:nvSpPr>
            <p:spPr>
              <a:xfrm>
                <a:off x="4547001" y="3067546"/>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227;p25">
                <a:extLst>
                  <a:ext uri="{FF2B5EF4-FFF2-40B4-BE49-F238E27FC236}">
                    <a16:creationId xmlns:a16="http://schemas.microsoft.com/office/drawing/2014/main" id="{D3556BB7-E8EE-C6FA-A6A5-17231FEA6562}"/>
                  </a:ext>
                </a:extLst>
              </p:cNvPr>
              <p:cNvSpPr txBox="1"/>
              <p:nvPr/>
            </p:nvSpPr>
            <p:spPr>
              <a:xfrm>
                <a:off x="7005607" y="3052674"/>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 name="Google Shape;227;p25">
                <a:extLst>
                  <a:ext uri="{FF2B5EF4-FFF2-40B4-BE49-F238E27FC236}">
                    <a16:creationId xmlns:a16="http://schemas.microsoft.com/office/drawing/2014/main" id="{D3556BB7-E8EE-C6FA-A6A5-17231FEA6562}"/>
                  </a:ext>
                </a:extLst>
              </p:cNvPr>
              <p:cNvSpPr txBox="1">
                <a:spLocks noRot="1" noChangeAspect="1" noMove="1" noResize="1" noEditPoints="1" noAdjustHandles="1" noChangeArrowheads="1" noChangeShapeType="1" noTextEdit="1"/>
              </p:cNvSpPr>
              <p:nvPr/>
            </p:nvSpPr>
            <p:spPr>
              <a:xfrm>
                <a:off x="7005607" y="3052674"/>
                <a:ext cx="1211932" cy="492412"/>
              </a:xfrm>
              <a:prstGeom prst="rect">
                <a:avLst/>
              </a:prstGeom>
              <a:blipFill>
                <a:blip r:embed="rId9"/>
                <a:stretch>
                  <a:fillRect b="-5000"/>
                </a:stretch>
              </a:blipFill>
              <a:ln>
                <a:noFill/>
              </a:ln>
            </p:spPr>
            <p:txBody>
              <a:bodyPr/>
              <a:lstStyle/>
              <a:p>
                <a:r>
                  <a:rPr lang="en-US">
                    <a:noFill/>
                  </a:rPr>
                  <a:t> </a:t>
                </a:r>
              </a:p>
            </p:txBody>
          </p:sp>
        </mc:Fallback>
      </mc:AlternateContent>
      <p:cxnSp>
        <p:nvCxnSpPr>
          <p:cNvPr id="4" name="Google Shape;246;p26">
            <a:extLst>
              <a:ext uri="{FF2B5EF4-FFF2-40B4-BE49-F238E27FC236}">
                <a16:creationId xmlns:a16="http://schemas.microsoft.com/office/drawing/2014/main" id="{7D57AEA3-CA2F-26D3-4078-5D08D5FE5A97}"/>
              </a:ext>
            </a:extLst>
          </p:cNvPr>
          <p:cNvCxnSpPr>
            <a:cxnSpLocks/>
          </p:cNvCxnSpPr>
          <p:nvPr/>
        </p:nvCxnSpPr>
        <p:spPr>
          <a:xfrm>
            <a:off x="3139755" y="3556219"/>
            <a:ext cx="458212" cy="326514"/>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 name="Google Shape;248;p26">
                <a:extLst>
                  <a:ext uri="{FF2B5EF4-FFF2-40B4-BE49-F238E27FC236}">
                    <a16:creationId xmlns:a16="http://schemas.microsoft.com/office/drawing/2014/main" id="{31090C40-B73E-1C2D-70D2-298B923EB6AE}"/>
                  </a:ext>
                </a:extLst>
              </p:cNvPr>
              <p:cNvSpPr txBox="1"/>
              <p:nvPr/>
            </p:nvSpPr>
            <p:spPr>
              <a:xfrm>
                <a:off x="2934326" y="3680316"/>
                <a:ext cx="3286865" cy="110796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latin typeface="PT Serif"/>
                    <a:ea typeface="PT Serif"/>
                    <a:cs typeface="PT Serif"/>
                    <a:sym typeface="PT Serif"/>
                  </a:rPr>
                  <a:t>Sig: (𝝈</a:t>
                </a:r>
                <a:r>
                  <a:rPr lang="en-US" sz="2000" baseline="-25000" dirty="0">
                    <a:latin typeface="PT Serif"/>
                    <a:ea typeface="PT Serif"/>
                    <a:cs typeface="PT Serif"/>
                    <a:sym typeface="PT Serif"/>
                  </a:rPr>
                  <a:t>1</a:t>
                </a:r>
                <a:r>
                  <a:rPr lang="en-US" sz="2000" dirty="0">
                    <a:latin typeface="PT Serif"/>
                    <a:ea typeface="PT Serif"/>
                    <a:cs typeface="PT Serif"/>
                    <a:sym typeface="PT Serif"/>
                  </a:rPr>
                  <a:t> , </a:t>
                </a:r>
                <a:r>
                  <a:rPr lang="en-US" sz="2000" dirty="0">
                    <a:solidFill>
                      <a:schemeClr val="dk1"/>
                    </a:solidFill>
                    <a:latin typeface="PT Serif"/>
                    <a:ea typeface="PT Serif"/>
                    <a:cs typeface="PT Serif"/>
                    <a:sym typeface="PT Serif"/>
                  </a:rPr>
                  <a:t>𝝈</a:t>
                </a:r>
                <a:r>
                  <a:rPr lang="en-US" sz="2000" baseline="-25000" dirty="0">
                    <a:solidFill>
                      <a:schemeClr val="dk1"/>
                    </a:solidFill>
                    <a:latin typeface="PT Serif"/>
                    <a:ea typeface="PT Serif"/>
                    <a:cs typeface="PT Serif"/>
                    <a:sym typeface="PT Serif"/>
                  </a:rPr>
                  <a:t>2 </a:t>
                </a:r>
                <a:r>
                  <a:rPr lang="en-US" sz="2000" dirty="0">
                    <a:solidFill>
                      <a:schemeClr val="dk1"/>
                    </a:solidFill>
                    <a:latin typeface="PT Serif"/>
                    <a:ea typeface="PT Serif"/>
                    <a:cs typeface="PT Serif"/>
                    <a:sym typeface="PT Serif"/>
                  </a:rPr>
                  <a:t>, {1,2} )</a:t>
                </a:r>
              </a:p>
              <a:p>
                <a:pPr lvl="0">
                  <a:lnSpc>
                    <a:spcPct val="150000"/>
                  </a:lnSpc>
                </a:pPr>
                <a:r>
                  <a:rPr lang="en-US" sz="2000" dirty="0">
                    <a:solidFill>
                      <a:schemeClr val="dk1"/>
                    </a:solidFill>
                    <a:latin typeface="PT Serif"/>
                    <a:ea typeface="PT Serif"/>
                    <a:cs typeface="PT Serif"/>
                    <a:sym typeface="PT Serif"/>
                  </a:rPr>
                  <a:t>Verify 𝝈</a:t>
                </a:r>
                <a:r>
                  <a:rPr lang="en-US" sz="2000" baseline="-25000" dirty="0">
                    <a:solidFill>
                      <a:schemeClr val="dk1"/>
                    </a:solidFill>
                    <a:latin typeface="PT Serif"/>
                    <a:ea typeface="PT Serif"/>
                    <a:cs typeface="PT Serif"/>
                    <a:sym typeface="PT Serif"/>
                  </a:rPr>
                  <a:t>1 </a:t>
                </a:r>
                <a:r>
                  <a:rPr lang="en-US" sz="2000" dirty="0">
                    <a:solidFill>
                      <a:schemeClr val="dk1"/>
                    </a:solidFill>
                    <a:latin typeface="PT Serif"/>
                    <a:ea typeface="PT Serif"/>
                    <a:cs typeface="PT Serif"/>
                    <a:sym typeface="PT Serif"/>
                  </a:rPr>
                  <a:t>, 𝝈</a:t>
                </a:r>
                <a:r>
                  <a:rPr lang="en-US" sz="2000" baseline="-25000" dirty="0">
                    <a:solidFill>
                      <a:schemeClr val="dk1"/>
                    </a:solidFill>
                    <a:latin typeface="PT Serif"/>
                    <a:ea typeface="PT Serif"/>
                    <a:cs typeface="PT Serif"/>
                    <a:sym typeface="PT Serif"/>
                  </a:rPr>
                  <a:t>2 </a:t>
                </a:r>
                <a:r>
                  <a:rPr lang="en-US" sz="2000" dirty="0" err="1">
                    <a:solidFill>
                      <a:schemeClr val="dk1"/>
                    </a:solidFill>
                    <a:latin typeface="PT Serif"/>
                    <a:ea typeface="PT Serif"/>
                    <a:cs typeface="PT Serif"/>
                    <a:sym typeface="PT Serif"/>
                  </a:rPr>
                  <a:t>w.r.t</a:t>
                </a:r>
                <a:r>
                  <a:rPr lang="en-US" sz="2000" dirty="0">
                    <a:solidFill>
                      <a:schemeClr val="dk1"/>
                    </a:solidFill>
                    <a:latin typeface="PT Serif"/>
                    <a:ea typeface="PT Serif"/>
                    <a:cs typeface="PT Serif"/>
                    <a:sym typeface="PT Serif"/>
                  </a:rPr>
                  <a:t> </a:t>
                </a:r>
                <a14:m>
                  <m:oMath xmlns:m="http://schemas.openxmlformats.org/officeDocument/2006/math">
                    <m:r>
                      <a:rPr lang="en-US"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r>
                  <a:rPr lang="ar-AE" sz="2000" dirty="0">
                    <a:solidFill>
                      <a:schemeClr val="dk1"/>
                    </a:solidFill>
                    <a:latin typeface="PT Serif"/>
                    <a:ea typeface="PT Serif"/>
                    <a:cs typeface="PT Serif"/>
                    <a:sym typeface="PT Serif"/>
                  </a:rPr>
                  <a:t> , </a:t>
                </a:r>
                <a14:m>
                  <m:oMath xmlns:m="http://schemas.openxmlformats.org/officeDocument/2006/math">
                    <m:r>
                      <a:rPr lang="ar-AE"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b="0" i="1" smtClean="0">
                            <a:latin typeface="Cambria Math" panose="02040503050406030204" pitchFamily="18" charset="0"/>
                          </a:rPr>
                          <m:t>2</m:t>
                        </m:r>
                      </m:sub>
                    </m:sSub>
                  </m:oMath>
                </a14:m>
                <a:endParaRPr sz="2000" dirty="0">
                  <a:solidFill>
                    <a:schemeClr val="dk1"/>
                  </a:solidFill>
                  <a:latin typeface="PT Serif"/>
                  <a:ea typeface="PT Serif"/>
                  <a:cs typeface="PT Serif"/>
                  <a:sym typeface="PT Serif"/>
                </a:endParaRPr>
              </a:p>
            </p:txBody>
          </p:sp>
        </mc:Choice>
        <mc:Fallback xmlns="">
          <p:sp>
            <p:nvSpPr>
              <p:cNvPr id="5" name="Google Shape;248;p26">
                <a:extLst>
                  <a:ext uri="{FF2B5EF4-FFF2-40B4-BE49-F238E27FC236}">
                    <a16:creationId xmlns:a16="http://schemas.microsoft.com/office/drawing/2014/main" id="{31090C40-B73E-1C2D-70D2-298B923EB6AE}"/>
                  </a:ext>
                </a:extLst>
              </p:cNvPr>
              <p:cNvSpPr txBox="1">
                <a:spLocks noRot="1" noChangeAspect="1" noMove="1" noResize="1" noEditPoints="1" noAdjustHandles="1" noChangeArrowheads="1" noChangeShapeType="1" noTextEdit="1"/>
              </p:cNvSpPr>
              <p:nvPr/>
            </p:nvSpPr>
            <p:spPr>
              <a:xfrm>
                <a:off x="2934326" y="3680316"/>
                <a:ext cx="3286865" cy="1107965"/>
              </a:xfrm>
              <a:prstGeom prst="rect">
                <a:avLst/>
              </a:prstGeom>
              <a:blipFill>
                <a:blip r:embed="rId10"/>
                <a:stretch>
                  <a:fillRect l="-1533" b="-1136"/>
                </a:stretch>
              </a:blipFill>
              <a:ln>
                <a:noFill/>
              </a:ln>
            </p:spPr>
            <p:txBody>
              <a:bodyPr/>
              <a:lstStyle/>
              <a:p>
                <a:r>
                  <a:rPr lang="en-US">
                    <a:noFill/>
                  </a:rPr>
                  <a:t> </a:t>
                </a:r>
              </a:p>
            </p:txBody>
          </p:sp>
        </mc:Fallback>
      </mc:AlternateContent>
      <p:sp>
        <p:nvSpPr>
          <p:cNvPr id="6" name="Google Shape;250;p26">
            <a:extLst>
              <a:ext uri="{FF2B5EF4-FFF2-40B4-BE49-F238E27FC236}">
                <a16:creationId xmlns:a16="http://schemas.microsoft.com/office/drawing/2014/main" id="{2399A1FA-9AC5-E31A-D216-B13FE9542BB6}"/>
              </a:ext>
            </a:extLst>
          </p:cNvPr>
          <p:cNvSpPr txBox="1"/>
          <p:nvPr/>
        </p:nvSpPr>
        <p:spPr>
          <a:xfrm>
            <a:off x="3261082" y="3351488"/>
            <a:ext cx="510576"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1</a:t>
            </a:r>
            <a:endParaRPr dirty="0">
              <a:latin typeface="PT Serif"/>
              <a:ea typeface="PT Serif"/>
              <a:cs typeface="PT Serif"/>
              <a:sym typeface="PT Serif"/>
            </a:endParaRPr>
          </a:p>
        </p:txBody>
      </p:sp>
      <p:sp>
        <p:nvSpPr>
          <p:cNvPr id="7" name="Google Shape;251;p26">
            <a:extLst>
              <a:ext uri="{FF2B5EF4-FFF2-40B4-BE49-F238E27FC236}">
                <a16:creationId xmlns:a16="http://schemas.microsoft.com/office/drawing/2014/main" id="{79C947E6-CA6A-6021-DD9F-EDB96CCDCE62}"/>
              </a:ext>
            </a:extLst>
          </p:cNvPr>
          <p:cNvSpPr txBox="1"/>
          <p:nvPr/>
        </p:nvSpPr>
        <p:spPr>
          <a:xfrm>
            <a:off x="4098607" y="3319416"/>
            <a:ext cx="51827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cxnSp>
        <p:nvCxnSpPr>
          <p:cNvPr id="8" name="Google Shape;247;p26">
            <a:extLst>
              <a:ext uri="{FF2B5EF4-FFF2-40B4-BE49-F238E27FC236}">
                <a16:creationId xmlns:a16="http://schemas.microsoft.com/office/drawing/2014/main" id="{32B01DC0-9BC1-7534-200D-66C7ADC7BB4E}"/>
              </a:ext>
            </a:extLst>
          </p:cNvPr>
          <p:cNvCxnSpPr>
            <a:cxnSpLocks/>
          </p:cNvCxnSpPr>
          <p:nvPr/>
        </p:nvCxnSpPr>
        <p:spPr>
          <a:xfrm flipH="1">
            <a:off x="4219945" y="3514306"/>
            <a:ext cx="569426" cy="358484"/>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0F57FF3-69E5-E320-1784-ECE424C5924C}"/>
                  </a:ext>
                </a:extLst>
              </p:cNvPr>
              <p:cNvSpPr txBox="1"/>
              <p:nvPr/>
            </p:nvSpPr>
            <p:spPr>
              <a:xfrm>
                <a:off x="3266652" y="1849395"/>
                <a:ext cx="1176590" cy="707886"/>
              </a:xfrm>
              <a:prstGeom prst="rect">
                <a:avLst/>
              </a:prstGeom>
              <a:noFill/>
            </p:spPr>
            <p:txBody>
              <a:bodyPr wrap="square" rtlCol="0">
                <a:spAutoFit/>
              </a:bodyPr>
              <a:lstStyle/>
              <a:p>
                <a:pPr algn="ctr"/>
                <a:r>
                  <a:rPr lang="en-US" sz="2000" dirty="0">
                    <a:solidFill>
                      <a:schemeClr val="bg2"/>
                    </a:solidFill>
                    <a:latin typeface="PT Serif" panose="020A0603040505020204" pitchFamily="18" charset="77"/>
                  </a:rPr>
                  <a:t>Msg</a:t>
                </a: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p:sp>
            <p:nvSpPr>
              <p:cNvPr id="9" name="TextBox 8">
                <a:extLst>
                  <a:ext uri="{FF2B5EF4-FFF2-40B4-BE49-F238E27FC236}">
                    <a16:creationId xmlns:a16="http://schemas.microsoft.com/office/drawing/2014/main" id="{00F57FF3-69E5-E320-1784-ECE424C5924C}"/>
                  </a:ext>
                </a:extLst>
              </p:cNvPr>
              <p:cNvSpPr txBox="1">
                <a:spLocks noRot="1" noChangeAspect="1" noMove="1" noResize="1" noEditPoints="1" noAdjustHandles="1" noChangeArrowheads="1" noChangeShapeType="1" noTextEdit="1"/>
              </p:cNvSpPr>
              <p:nvPr/>
            </p:nvSpPr>
            <p:spPr>
              <a:xfrm>
                <a:off x="3266652" y="1849395"/>
                <a:ext cx="1176590" cy="707886"/>
              </a:xfrm>
              <a:prstGeom prst="rect">
                <a:avLst/>
              </a:prstGeom>
              <a:blipFill>
                <a:blip r:embed="rId11"/>
                <a:stretch>
                  <a:fillRect t="-350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9477F43B-5088-8367-158F-A74C90669CB5}"/>
              </a:ext>
            </a:extLst>
          </p:cNvPr>
          <p:cNvCxnSpPr/>
          <p:nvPr/>
        </p:nvCxnSpPr>
        <p:spPr>
          <a:xfrm flipH="1">
            <a:off x="3261082" y="2246491"/>
            <a:ext cx="336885"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BFCCB4E-D6D8-7ECC-A0C7-6990AB4D9F25}"/>
              </a:ext>
            </a:extLst>
          </p:cNvPr>
          <p:cNvCxnSpPr/>
          <p:nvPr/>
        </p:nvCxnSpPr>
        <p:spPr>
          <a:xfrm>
            <a:off x="4098607" y="2246491"/>
            <a:ext cx="448394"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9"/>
                                        </p:tgtEl>
                                        <p:attrNameLst>
                                          <p:attrName>style.visibility</p:attrName>
                                        </p:attrNameLst>
                                      </p:cBhvr>
                                      <p:to>
                                        <p:strVal val="visible"/>
                                      </p:to>
                                    </p:set>
                                    <p:animEffect transition="in" filter="fade">
                                      <p:cBhvr>
                                        <p:cTn id="11" dur="1000"/>
                                        <p:tgtEl>
                                          <p:spTgt spid="219"/>
                                        </p:tgtEl>
                                      </p:cBhvr>
                                    </p:animEffect>
                                  </p:childTnLst>
                                </p:cTn>
                              </p:par>
                              <p:par>
                                <p:cTn id="12" presetID="10" presetClass="entr" presetSubtype="0" fill="hold" nodeType="withEffect">
                                  <p:stCondLst>
                                    <p:cond delay="0"/>
                                  </p:stCondLst>
                                  <p:childTnLst>
                                    <p:set>
                                      <p:cBhvr>
                                        <p:cTn id="13" dur="1" fill="hold">
                                          <p:stCondLst>
                                            <p:cond delay="0"/>
                                          </p:stCondLst>
                                        </p:cTn>
                                        <p:tgtEl>
                                          <p:spTgt spid="223"/>
                                        </p:tgtEl>
                                        <p:attrNameLst>
                                          <p:attrName>style.visibility</p:attrName>
                                        </p:attrNameLst>
                                      </p:cBhvr>
                                      <p:to>
                                        <p:strVal val="visible"/>
                                      </p:to>
                                    </p:set>
                                    <p:animEffect transition="in" filter="fade">
                                      <p:cBhvr>
                                        <p:cTn id="14" dur="1000"/>
                                        <p:tgtEl>
                                          <p:spTgt spid="223"/>
                                        </p:tgtEl>
                                      </p:cBhvr>
                                    </p:animEffect>
                                  </p:childTnLst>
                                </p:cTn>
                              </p:par>
                              <p:par>
                                <p:cTn id="15" presetID="10" presetClass="entr" presetSubtype="0" fill="hold" nodeType="with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1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7"/>
                                        </p:tgtEl>
                                        <p:attrNameLst>
                                          <p:attrName>style.visibility</p:attrName>
                                        </p:attrNameLst>
                                      </p:cBhvr>
                                      <p:to>
                                        <p:strVal val="visible"/>
                                      </p:to>
                                    </p:set>
                                    <p:animEffect transition="in" filter="fade">
                                      <p:cBhvr>
                                        <p:cTn id="22" dur="1000"/>
                                        <p:tgtEl>
                                          <p:spTgt spid="227"/>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0"/>
                                        </p:tgtEl>
                                        <p:attrNameLst>
                                          <p:attrName>style.visibility</p:attrName>
                                        </p:attrNameLst>
                                      </p:cBhvr>
                                      <p:to>
                                        <p:strVal val="visible"/>
                                      </p:to>
                                    </p:set>
                                    <p:animEffect transition="in" filter="fade">
                                      <p:cBhvr>
                                        <p:cTn id="33" dur="1000"/>
                                        <p:tgtEl>
                                          <p:spTgt spid="23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1000"/>
                                        <p:tgtEl>
                                          <p:spTgt spid="4"/>
                                        </p:tgtEl>
                                      </p:cBhvr>
                                    </p:animEffect>
                                  </p:childTnLst>
                                </p:cTn>
                              </p:par>
                              <p:par>
                                <p:cTn id="52" presetID="10"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childTnLst>
                                </p:cTn>
                              </p:par>
                              <p:par>
                                <p:cTn id="58" presetID="10"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xEl>
                                              <p:pRg st="0" end="0"/>
                                            </p:txEl>
                                          </p:spTgt>
                                        </p:tgtEl>
                                        <p:attrNameLst>
                                          <p:attrName>style.visibility</p:attrName>
                                        </p:attrNameLst>
                                      </p:cBhvr>
                                      <p:to>
                                        <p:strVal val="visible"/>
                                      </p:to>
                                    </p:set>
                                    <p:animEffect transition="in" filter="fade">
                                      <p:cBhvr>
                                        <p:cTn id="65" dur="1000"/>
                                        <p:tgtEl>
                                          <p:spTgt spid="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1" end="1"/>
                                            </p:txEl>
                                          </p:spTgt>
                                        </p:tgtEl>
                                        <p:attrNameLst>
                                          <p:attrName>style.visibility</p:attrName>
                                        </p:attrNameLst>
                                      </p:cBhvr>
                                      <p:to>
                                        <p:strVal val="visible"/>
                                      </p:to>
                                    </p:set>
                                    <p:animEffect transition="in" filter="fade">
                                      <p:cBhvr>
                                        <p:cTn id="70"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uiExpand="1" build="p"/>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5"/>
          <p:cNvPicPr preferRelativeResize="0"/>
          <p:nvPr/>
        </p:nvPicPr>
        <p:blipFill>
          <a:blip r:embed="rId3">
            <a:alphaModFix/>
          </a:blip>
          <a:stretch>
            <a:fillRect/>
          </a:stretch>
        </p:blipFill>
        <p:spPr>
          <a:xfrm>
            <a:off x="2380385" y="2039100"/>
            <a:ext cx="834050" cy="1152898"/>
          </a:xfrm>
          <a:prstGeom prst="rect">
            <a:avLst/>
          </a:prstGeom>
          <a:noFill/>
          <a:ln>
            <a:noFill/>
          </a:ln>
        </p:spPr>
      </p:pic>
      <p:sp>
        <p:nvSpPr>
          <p:cNvPr id="220" name="Google Shape;220;p25"/>
          <p:cNvSpPr txBox="1">
            <a:spLocks noGrp="1"/>
          </p:cNvSpPr>
          <p:nvPr>
            <p:ph type="title"/>
          </p:nvPr>
        </p:nvSpPr>
        <p:spPr>
          <a:xfrm>
            <a:off x="76300" y="98100"/>
            <a:ext cx="8676900" cy="572700"/>
          </a:xfrm>
          <a:prstGeom prst="rect">
            <a:avLst/>
          </a:prstGeom>
        </p:spPr>
        <p:txBody>
          <a:bodyPr spcFirstLastPara="1" wrap="square" lIns="91425" tIns="91425" rIns="91425" bIns="91425" anchor="t" anchorCtr="0">
            <a:normAutofit fontScale="90000"/>
          </a:bodyPr>
          <a:lstStyle/>
          <a:p>
            <a:r>
              <a:rPr lang="en" dirty="0"/>
              <a:t>The Trivial ATS</a:t>
            </a:r>
            <a:endParaRPr dirty="0"/>
          </a:p>
        </p:txBody>
      </p:sp>
      <p:sp>
        <p:nvSpPr>
          <p:cNvPr id="221" name="Google Shape;221;p25"/>
          <p:cNvSpPr txBox="1">
            <a:spLocks noGrp="1"/>
          </p:cNvSpPr>
          <p:nvPr>
            <p:ph type="body" idx="1"/>
          </p:nvPr>
        </p:nvSpPr>
        <p:spPr>
          <a:xfrm>
            <a:off x="163025" y="670800"/>
            <a:ext cx="8795100" cy="171459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000" dirty="0"/>
              <a:t>K</a:t>
            </a:r>
            <a:r>
              <a:rPr lang="en" sz="2000" dirty="0" err="1"/>
              <a:t>eys</a:t>
            </a:r>
            <a:r>
              <a:rPr lang="en" sz="2000" dirty="0"/>
              <a:t> of all parties are sampled independently for some signature scheme.</a:t>
            </a:r>
          </a:p>
          <a:p>
            <a:pPr marL="0" lvl="0" indent="0">
              <a:spcAft>
                <a:spcPts val="1200"/>
              </a:spcAft>
              <a:buNone/>
            </a:pPr>
            <a:r>
              <a:rPr lang="en" sz="2000" dirty="0"/>
              <a:t>Combined Sig : Concatenation of t individual sigs.</a:t>
            </a:r>
            <a:endParaRPr sz="2000" dirty="0"/>
          </a:p>
        </p:txBody>
      </p:sp>
      <p:pic>
        <p:nvPicPr>
          <p:cNvPr id="223" name="Google Shape;223;p25"/>
          <p:cNvPicPr preferRelativeResize="0"/>
          <p:nvPr/>
        </p:nvPicPr>
        <p:blipFill>
          <a:blip r:embed="rId4">
            <a:alphaModFix/>
          </a:blip>
          <a:stretch>
            <a:fillRect/>
          </a:stretch>
        </p:blipFill>
        <p:spPr>
          <a:xfrm>
            <a:off x="4691932" y="2064762"/>
            <a:ext cx="834050" cy="1095717"/>
          </a:xfrm>
          <a:prstGeom prst="rect">
            <a:avLst/>
          </a:prstGeom>
          <a:noFill/>
          <a:ln>
            <a:noFill/>
          </a:ln>
        </p:spPr>
      </p:pic>
      <p:pic>
        <p:nvPicPr>
          <p:cNvPr id="225" name="Google Shape;225;p25"/>
          <p:cNvPicPr preferRelativeResize="0"/>
          <p:nvPr/>
        </p:nvPicPr>
        <p:blipFill>
          <a:blip r:embed="rId5">
            <a:alphaModFix/>
          </a:blip>
          <a:stretch>
            <a:fillRect/>
          </a:stretch>
        </p:blipFill>
        <p:spPr>
          <a:xfrm>
            <a:off x="7156718" y="2039100"/>
            <a:ext cx="909710" cy="1152900"/>
          </a:xfrm>
          <a:prstGeom prst="rect">
            <a:avLst/>
          </a:prstGeom>
          <a:noFill/>
          <a:ln>
            <a:noFill/>
          </a:ln>
        </p:spPr>
      </p:pic>
      <mc:AlternateContent xmlns:mc="http://schemas.openxmlformats.org/markup-compatibility/2006" xmlns:a14="http://schemas.microsoft.com/office/drawing/2010/main">
        <mc:Choice Requires="a14">
          <p:sp>
            <p:nvSpPr>
              <p:cNvPr id="227" name="Google Shape;227;p25"/>
              <p:cNvSpPr txBox="1"/>
              <p:nvPr/>
            </p:nvSpPr>
            <p:spPr>
              <a:xfrm>
                <a:off x="2191444" y="3092357"/>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227" name="Google Shape;227;p25"/>
              <p:cNvSpPr txBox="1">
                <a:spLocks noRot="1" noChangeAspect="1" noMove="1" noResize="1" noEditPoints="1" noAdjustHandles="1" noChangeArrowheads="1" noChangeShapeType="1" noTextEdit="1"/>
              </p:cNvSpPr>
              <p:nvPr/>
            </p:nvSpPr>
            <p:spPr>
              <a:xfrm>
                <a:off x="2191444" y="3092357"/>
                <a:ext cx="1211932" cy="492412"/>
              </a:xfrm>
              <a:prstGeom prst="rect">
                <a:avLst/>
              </a:prstGeom>
              <a:blipFill>
                <a:blip r:embed="rId6"/>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Google Shape;230;p25"/>
              <p:cNvSpPr txBox="1"/>
              <p:nvPr/>
            </p:nvSpPr>
            <p:spPr>
              <a:xfrm>
                <a:off x="160734" y="1654627"/>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30" name="Google Shape;230;p25"/>
              <p:cNvSpPr txBox="1">
                <a:spLocks noRot="1" noChangeAspect="1" noMove="1" noResize="1" noEditPoints="1" noAdjustHandles="1" noChangeArrowheads="1" noChangeShapeType="1" noTextEdit="1"/>
              </p:cNvSpPr>
              <p:nvPr/>
            </p:nvSpPr>
            <p:spPr>
              <a:xfrm>
                <a:off x="160734" y="1654627"/>
                <a:ext cx="3639501" cy="492412"/>
              </a:xfrm>
              <a:prstGeom prst="rect">
                <a:avLst/>
              </a:prstGeom>
              <a:blipFill>
                <a:blip r:embed="rId7"/>
                <a:stretch>
                  <a:fillRect l="-1736" b="-128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Google Shape;227;p25">
                <a:extLst>
                  <a:ext uri="{FF2B5EF4-FFF2-40B4-BE49-F238E27FC236}">
                    <a16:creationId xmlns:a16="http://schemas.microsoft.com/office/drawing/2014/main" id="{6CC8A31F-6D8A-8057-6517-CAFE7097F4E4}"/>
                  </a:ext>
                </a:extLst>
              </p:cNvPr>
              <p:cNvSpPr txBox="1"/>
              <p:nvPr/>
            </p:nvSpPr>
            <p:spPr>
              <a:xfrm>
                <a:off x="4547001" y="3067546"/>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2" name="Google Shape;227;p25">
                <a:extLst>
                  <a:ext uri="{FF2B5EF4-FFF2-40B4-BE49-F238E27FC236}">
                    <a16:creationId xmlns:a16="http://schemas.microsoft.com/office/drawing/2014/main" id="{6CC8A31F-6D8A-8057-6517-CAFE7097F4E4}"/>
                  </a:ext>
                </a:extLst>
              </p:cNvPr>
              <p:cNvSpPr txBox="1">
                <a:spLocks noRot="1" noChangeAspect="1" noMove="1" noResize="1" noEditPoints="1" noAdjustHandles="1" noChangeArrowheads="1" noChangeShapeType="1" noTextEdit="1"/>
              </p:cNvSpPr>
              <p:nvPr/>
            </p:nvSpPr>
            <p:spPr>
              <a:xfrm>
                <a:off x="4547001" y="3067546"/>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227;p25">
                <a:extLst>
                  <a:ext uri="{FF2B5EF4-FFF2-40B4-BE49-F238E27FC236}">
                    <a16:creationId xmlns:a16="http://schemas.microsoft.com/office/drawing/2014/main" id="{D3556BB7-E8EE-C6FA-A6A5-17231FEA6562}"/>
                  </a:ext>
                </a:extLst>
              </p:cNvPr>
              <p:cNvSpPr txBox="1"/>
              <p:nvPr/>
            </p:nvSpPr>
            <p:spPr>
              <a:xfrm>
                <a:off x="7005607" y="3052674"/>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 name="Google Shape;227;p25">
                <a:extLst>
                  <a:ext uri="{FF2B5EF4-FFF2-40B4-BE49-F238E27FC236}">
                    <a16:creationId xmlns:a16="http://schemas.microsoft.com/office/drawing/2014/main" id="{D3556BB7-E8EE-C6FA-A6A5-17231FEA6562}"/>
                  </a:ext>
                </a:extLst>
              </p:cNvPr>
              <p:cNvSpPr txBox="1">
                <a:spLocks noRot="1" noChangeAspect="1" noMove="1" noResize="1" noEditPoints="1" noAdjustHandles="1" noChangeArrowheads="1" noChangeShapeType="1" noTextEdit="1"/>
              </p:cNvSpPr>
              <p:nvPr/>
            </p:nvSpPr>
            <p:spPr>
              <a:xfrm>
                <a:off x="7005607" y="3052674"/>
                <a:ext cx="1211932" cy="492412"/>
              </a:xfrm>
              <a:prstGeom prst="rect">
                <a:avLst/>
              </a:prstGeom>
              <a:blipFill>
                <a:blip r:embed="rId9"/>
                <a:stretch>
                  <a:fillRect b="-5000"/>
                </a:stretch>
              </a:blipFill>
              <a:ln>
                <a:noFill/>
              </a:ln>
            </p:spPr>
            <p:txBody>
              <a:bodyPr/>
              <a:lstStyle/>
              <a:p>
                <a:r>
                  <a:rPr lang="en-US">
                    <a:noFill/>
                  </a:rPr>
                  <a:t> </a:t>
                </a:r>
              </a:p>
            </p:txBody>
          </p:sp>
        </mc:Fallback>
      </mc:AlternateContent>
      <p:cxnSp>
        <p:nvCxnSpPr>
          <p:cNvPr id="9" name="Google Shape;267;p27">
            <a:extLst>
              <a:ext uri="{FF2B5EF4-FFF2-40B4-BE49-F238E27FC236}">
                <a16:creationId xmlns:a16="http://schemas.microsoft.com/office/drawing/2014/main" id="{CCD743A9-EE4B-74F4-840D-77DFA6C16E62}"/>
              </a:ext>
            </a:extLst>
          </p:cNvPr>
          <p:cNvCxnSpPr>
            <a:cxnSpLocks/>
          </p:cNvCxnSpPr>
          <p:nvPr/>
        </p:nvCxnSpPr>
        <p:spPr>
          <a:xfrm>
            <a:off x="5469128" y="3477583"/>
            <a:ext cx="549015" cy="293747"/>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268;p27">
            <a:extLst>
              <a:ext uri="{FF2B5EF4-FFF2-40B4-BE49-F238E27FC236}">
                <a16:creationId xmlns:a16="http://schemas.microsoft.com/office/drawing/2014/main" id="{EC7BEAA0-D500-1591-FBBB-11564E5010A6}"/>
              </a:ext>
            </a:extLst>
          </p:cNvPr>
          <p:cNvCxnSpPr>
            <a:cxnSpLocks/>
          </p:cNvCxnSpPr>
          <p:nvPr/>
        </p:nvCxnSpPr>
        <p:spPr>
          <a:xfrm flipH="1">
            <a:off x="6421891" y="3463502"/>
            <a:ext cx="632679" cy="30782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 name="Google Shape;269;p27">
                <a:extLst>
                  <a:ext uri="{FF2B5EF4-FFF2-40B4-BE49-F238E27FC236}">
                    <a16:creationId xmlns:a16="http://schemas.microsoft.com/office/drawing/2014/main" id="{7A11779A-AC33-58A0-E25C-71B77581F174}"/>
                  </a:ext>
                </a:extLst>
              </p:cNvPr>
              <p:cNvSpPr txBox="1"/>
              <p:nvPr/>
            </p:nvSpPr>
            <p:spPr>
              <a:xfrm>
                <a:off x="5219923" y="3531535"/>
                <a:ext cx="3276926" cy="110796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latin typeface="PT Serif"/>
                    <a:ea typeface="PT Serif"/>
                    <a:cs typeface="PT Serif"/>
                    <a:sym typeface="PT Serif"/>
                  </a:rPr>
                  <a:t>Sig: (𝝈</a:t>
                </a:r>
                <a:r>
                  <a:rPr lang="en-US" sz="2000" baseline="-25000" dirty="0">
                    <a:latin typeface="PT Serif"/>
                    <a:ea typeface="PT Serif"/>
                    <a:cs typeface="PT Serif"/>
                    <a:sym typeface="PT Serif"/>
                  </a:rPr>
                  <a:t>2</a:t>
                </a:r>
                <a:r>
                  <a:rPr lang="en-US" sz="2000" dirty="0">
                    <a:latin typeface="PT Serif"/>
                    <a:ea typeface="PT Serif"/>
                    <a:cs typeface="PT Serif"/>
                    <a:sym typeface="PT Serif"/>
                  </a:rPr>
                  <a:t> , </a:t>
                </a:r>
                <a:r>
                  <a:rPr lang="en-US" sz="2000" dirty="0">
                    <a:solidFill>
                      <a:schemeClr val="dk1"/>
                    </a:solidFill>
                    <a:latin typeface="PT Serif"/>
                    <a:ea typeface="PT Serif"/>
                    <a:cs typeface="PT Serif"/>
                    <a:sym typeface="PT Serif"/>
                  </a:rPr>
                  <a:t>𝝈</a:t>
                </a:r>
                <a:r>
                  <a:rPr lang="en-US" sz="2000" baseline="-25000" dirty="0">
                    <a:solidFill>
                      <a:schemeClr val="dk1"/>
                    </a:solidFill>
                    <a:latin typeface="PT Serif"/>
                    <a:ea typeface="PT Serif"/>
                    <a:cs typeface="PT Serif"/>
                    <a:sym typeface="PT Serif"/>
                  </a:rPr>
                  <a:t>3 </a:t>
                </a:r>
                <a:r>
                  <a:rPr lang="en-US" sz="2000" dirty="0">
                    <a:solidFill>
                      <a:schemeClr val="dk1"/>
                    </a:solidFill>
                    <a:latin typeface="PT Serif"/>
                    <a:ea typeface="PT Serif"/>
                    <a:cs typeface="PT Serif"/>
                    <a:sym typeface="PT Serif"/>
                  </a:rPr>
                  <a:t>, [2,3])</a:t>
                </a:r>
              </a:p>
              <a:p>
                <a:pPr lvl="0">
                  <a:lnSpc>
                    <a:spcPct val="150000"/>
                  </a:lnSpc>
                </a:pPr>
                <a:r>
                  <a:rPr lang="en-US" sz="2000" dirty="0">
                    <a:solidFill>
                      <a:schemeClr val="dk1"/>
                    </a:solidFill>
                    <a:latin typeface="PT Serif"/>
                    <a:ea typeface="PT Serif"/>
                    <a:cs typeface="PT Serif"/>
                    <a:sym typeface="PT Serif"/>
                  </a:rPr>
                  <a:t>Verify 𝝈</a:t>
                </a:r>
                <a:r>
                  <a:rPr lang="en-US" sz="2000" baseline="-25000" dirty="0">
                    <a:solidFill>
                      <a:schemeClr val="dk1"/>
                    </a:solidFill>
                    <a:latin typeface="PT Serif"/>
                    <a:ea typeface="PT Serif"/>
                    <a:cs typeface="PT Serif"/>
                    <a:sym typeface="PT Serif"/>
                  </a:rPr>
                  <a:t>2 </a:t>
                </a:r>
                <a:r>
                  <a:rPr lang="en-US" sz="2000" dirty="0">
                    <a:solidFill>
                      <a:schemeClr val="dk1"/>
                    </a:solidFill>
                    <a:latin typeface="PT Serif"/>
                    <a:ea typeface="PT Serif"/>
                    <a:cs typeface="PT Serif"/>
                    <a:sym typeface="PT Serif"/>
                  </a:rPr>
                  <a:t>, 𝝈</a:t>
                </a:r>
                <a:r>
                  <a:rPr lang="en-US" sz="2000" baseline="-25000" dirty="0">
                    <a:solidFill>
                      <a:schemeClr val="dk1"/>
                    </a:solidFill>
                    <a:latin typeface="PT Serif"/>
                    <a:ea typeface="PT Serif"/>
                    <a:cs typeface="PT Serif"/>
                    <a:sym typeface="PT Serif"/>
                  </a:rPr>
                  <a:t>3 </a:t>
                </a:r>
                <a:r>
                  <a:rPr lang="en-US" sz="2000" dirty="0" err="1">
                    <a:solidFill>
                      <a:schemeClr val="dk1"/>
                    </a:solidFill>
                    <a:latin typeface="PT Serif"/>
                    <a:ea typeface="PT Serif"/>
                    <a:cs typeface="PT Serif"/>
                    <a:sym typeface="PT Serif"/>
                  </a:rPr>
                  <a:t>w.r.t</a:t>
                </a:r>
                <a:r>
                  <a:rPr lang="en-US" sz="2000" dirty="0">
                    <a:solidFill>
                      <a:schemeClr val="dk1"/>
                    </a:solidFill>
                    <a:latin typeface="PT Serif"/>
                    <a:ea typeface="PT Serif"/>
                    <a:cs typeface="PT Serif"/>
                    <a:sym typeface="PT Serif"/>
                  </a:rPr>
                  <a:t> </a:t>
                </a:r>
                <a14:m>
                  <m:oMath xmlns:m="http://schemas.openxmlformats.org/officeDocument/2006/math">
                    <m:r>
                      <a:rPr lang="en-US"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2</m:t>
                        </m:r>
                      </m:sub>
                    </m:sSub>
                  </m:oMath>
                </a14:m>
                <a:r>
                  <a:rPr lang="ar-AE" sz="2000" dirty="0">
                    <a:solidFill>
                      <a:schemeClr val="dk1"/>
                    </a:solidFill>
                    <a:latin typeface="PT Serif"/>
                    <a:ea typeface="PT Serif"/>
                    <a:cs typeface="PT Serif"/>
                    <a:sym typeface="PT Serif"/>
                  </a:rPr>
                  <a:t> , </a:t>
                </a:r>
                <a14:m>
                  <m:oMath xmlns:m="http://schemas.openxmlformats.org/officeDocument/2006/math">
                    <m:r>
                      <a:rPr lang="ar-AE"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b="0" i="1" smtClean="0">
                            <a:latin typeface="Cambria Math" panose="02040503050406030204" pitchFamily="18" charset="0"/>
                          </a:rPr>
                          <m:t>3</m:t>
                        </m:r>
                      </m:sub>
                    </m:sSub>
                  </m:oMath>
                </a14:m>
                <a:endParaRPr sz="2000" dirty="0">
                  <a:solidFill>
                    <a:schemeClr val="dk1"/>
                  </a:solidFill>
                  <a:latin typeface="PT Serif"/>
                  <a:ea typeface="PT Serif"/>
                  <a:cs typeface="PT Serif"/>
                  <a:sym typeface="PT Serif"/>
                </a:endParaRPr>
              </a:p>
            </p:txBody>
          </p:sp>
        </mc:Choice>
        <mc:Fallback xmlns="">
          <p:sp>
            <p:nvSpPr>
              <p:cNvPr id="11" name="Google Shape;269;p27">
                <a:extLst>
                  <a:ext uri="{FF2B5EF4-FFF2-40B4-BE49-F238E27FC236}">
                    <a16:creationId xmlns:a16="http://schemas.microsoft.com/office/drawing/2014/main" id="{7A11779A-AC33-58A0-E25C-71B77581F174}"/>
                  </a:ext>
                </a:extLst>
              </p:cNvPr>
              <p:cNvSpPr txBox="1">
                <a:spLocks noRot="1" noChangeAspect="1" noMove="1" noResize="1" noEditPoints="1" noAdjustHandles="1" noChangeArrowheads="1" noChangeShapeType="1" noTextEdit="1"/>
              </p:cNvSpPr>
              <p:nvPr/>
            </p:nvSpPr>
            <p:spPr>
              <a:xfrm>
                <a:off x="5219923" y="3531535"/>
                <a:ext cx="3276926" cy="1107965"/>
              </a:xfrm>
              <a:prstGeom prst="rect">
                <a:avLst/>
              </a:prstGeom>
              <a:blipFill>
                <a:blip r:embed="rId10"/>
                <a:stretch>
                  <a:fillRect l="-1538"/>
                </a:stretch>
              </a:blipFill>
              <a:ln>
                <a:noFill/>
              </a:ln>
            </p:spPr>
            <p:txBody>
              <a:bodyPr/>
              <a:lstStyle/>
              <a:p>
                <a:r>
                  <a:rPr lang="en-US">
                    <a:noFill/>
                  </a:rPr>
                  <a:t> </a:t>
                </a:r>
              </a:p>
            </p:txBody>
          </p:sp>
        </mc:Fallback>
      </mc:AlternateContent>
      <p:sp>
        <p:nvSpPr>
          <p:cNvPr id="12" name="Google Shape;270;p27">
            <a:extLst>
              <a:ext uri="{FF2B5EF4-FFF2-40B4-BE49-F238E27FC236}">
                <a16:creationId xmlns:a16="http://schemas.microsoft.com/office/drawing/2014/main" id="{361B461E-13C6-F5B2-4E24-30662BF46FC1}"/>
              </a:ext>
            </a:extLst>
          </p:cNvPr>
          <p:cNvSpPr txBox="1"/>
          <p:nvPr/>
        </p:nvSpPr>
        <p:spPr>
          <a:xfrm>
            <a:off x="1376916" y="4611867"/>
            <a:ext cx="6390167"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dirty="0">
                <a:latin typeface="PT Serif"/>
                <a:ea typeface="PT Serif"/>
                <a:cs typeface="PT Serif"/>
                <a:sym typeface="PT Serif"/>
              </a:rPr>
              <a:t>Most real-world deployments use this trivial ATS!</a:t>
            </a:r>
            <a:endParaRPr sz="2200" dirty="0">
              <a:latin typeface="PT Serif"/>
              <a:ea typeface="PT Serif"/>
              <a:cs typeface="PT Serif"/>
              <a:sym typeface="PT Serif"/>
            </a:endParaRPr>
          </a:p>
        </p:txBody>
      </p:sp>
      <p:sp>
        <p:nvSpPr>
          <p:cNvPr id="13" name="Google Shape;271;p27">
            <a:extLst>
              <a:ext uri="{FF2B5EF4-FFF2-40B4-BE49-F238E27FC236}">
                <a16:creationId xmlns:a16="http://schemas.microsoft.com/office/drawing/2014/main" id="{08E7610B-FBF1-1C01-65FF-8ED8D3D738ED}"/>
              </a:ext>
            </a:extLst>
          </p:cNvPr>
          <p:cNvSpPr txBox="1"/>
          <p:nvPr/>
        </p:nvSpPr>
        <p:spPr>
          <a:xfrm>
            <a:off x="5597528" y="3254275"/>
            <a:ext cx="538638"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sp>
        <p:nvSpPr>
          <p:cNvPr id="14" name="Google Shape;272;p27">
            <a:extLst>
              <a:ext uri="{FF2B5EF4-FFF2-40B4-BE49-F238E27FC236}">
                <a16:creationId xmlns:a16="http://schemas.microsoft.com/office/drawing/2014/main" id="{F8597675-6D4F-48CD-1200-2781DB396136}"/>
              </a:ext>
            </a:extLst>
          </p:cNvPr>
          <p:cNvSpPr txBox="1"/>
          <p:nvPr/>
        </p:nvSpPr>
        <p:spPr>
          <a:xfrm>
            <a:off x="6485283" y="3180313"/>
            <a:ext cx="438395"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3</a:t>
            </a:r>
            <a:endParaRPr dirty="0">
              <a:latin typeface="PT Serif"/>
              <a:ea typeface="PT Serif"/>
              <a:cs typeface="PT Serif"/>
              <a:sym typeface="PT Serif"/>
            </a:endParaRPr>
          </a:p>
        </p:txBody>
      </p:sp>
      <p:sp>
        <p:nvSpPr>
          <p:cNvPr id="15" name="TextBox 14">
            <a:extLst>
              <a:ext uri="{FF2B5EF4-FFF2-40B4-BE49-F238E27FC236}">
                <a16:creationId xmlns:a16="http://schemas.microsoft.com/office/drawing/2014/main" id="{E1A5ECFF-A48E-3E28-B1AF-AEC0D938A4A6}"/>
              </a:ext>
            </a:extLst>
          </p:cNvPr>
          <p:cNvSpPr txBox="1"/>
          <p:nvPr/>
        </p:nvSpPr>
        <p:spPr>
          <a:xfrm>
            <a:off x="1152200" y="3713767"/>
            <a:ext cx="3276926" cy="400110"/>
          </a:xfrm>
          <a:prstGeom prst="rect">
            <a:avLst/>
          </a:prstGeom>
          <a:noFill/>
        </p:spPr>
        <p:txBody>
          <a:bodyPr wrap="square" rtlCol="0">
            <a:spAutoFit/>
          </a:bodyPr>
          <a:lstStyle/>
          <a:p>
            <a:r>
              <a:rPr lang="en-US" sz="2000" dirty="0">
                <a:solidFill>
                  <a:srgbClr val="FF6E6B"/>
                </a:solidFill>
                <a:latin typeface="PT Serif" panose="020A0603040505020204" pitchFamily="18" charset="77"/>
              </a:rPr>
              <a:t>Large Sigs</a:t>
            </a:r>
          </a:p>
        </p:txBody>
      </p:sp>
      <p:cxnSp>
        <p:nvCxnSpPr>
          <p:cNvPr id="16" name="Straight Arrow Connector 15">
            <a:extLst>
              <a:ext uri="{FF2B5EF4-FFF2-40B4-BE49-F238E27FC236}">
                <a16:creationId xmlns:a16="http://schemas.microsoft.com/office/drawing/2014/main" id="{B6654B47-AA97-0AEC-AC2A-C867DDEA9E3F}"/>
              </a:ext>
            </a:extLst>
          </p:cNvPr>
          <p:cNvCxnSpPr/>
          <p:nvPr/>
        </p:nvCxnSpPr>
        <p:spPr>
          <a:xfrm flipH="1">
            <a:off x="4422000" y="3902610"/>
            <a:ext cx="57365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9E24B5-33A6-818C-71D2-3562F8EED837}"/>
              </a:ext>
            </a:extLst>
          </p:cNvPr>
          <p:cNvSpPr txBox="1"/>
          <p:nvPr/>
        </p:nvSpPr>
        <p:spPr>
          <a:xfrm>
            <a:off x="1155515" y="4164337"/>
            <a:ext cx="3276925" cy="400110"/>
          </a:xfrm>
          <a:prstGeom prst="rect">
            <a:avLst/>
          </a:prstGeom>
          <a:noFill/>
        </p:spPr>
        <p:txBody>
          <a:bodyPr wrap="square" rtlCol="0">
            <a:spAutoFit/>
          </a:bodyPr>
          <a:lstStyle/>
          <a:p>
            <a:r>
              <a:rPr lang="en-US" sz="2000" dirty="0">
                <a:solidFill>
                  <a:srgbClr val="FF6E6B"/>
                </a:solidFill>
                <a:latin typeface="PT Serif" panose="020A0603040505020204" pitchFamily="18" charset="77"/>
              </a:rPr>
              <a:t>Slow Verify (t Verify calls)</a:t>
            </a:r>
          </a:p>
        </p:txBody>
      </p:sp>
      <p:cxnSp>
        <p:nvCxnSpPr>
          <p:cNvPr id="18" name="Straight Arrow Connector 17">
            <a:extLst>
              <a:ext uri="{FF2B5EF4-FFF2-40B4-BE49-F238E27FC236}">
                <a16:creationId xmlns:a16="http://schemas.microsoft.com/office/drawing/2014/main" id="{690F1B14-126B-A61A-5C1A-6CB9C8D232C7}"/>
              </a:ext>
            </a:extLst>
          </p:cNvPr>
          <p:cNvCxnSpPr/>
          <p:nvPr/>
        </p:nvCxnSpPr>
        <p:spPr>
          <a:xfrm flipH="1">
            <a:off x="4425315" y="4353180"/>
            <a:ext cx="57365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F879E18-CC15-F815-5E11-E9DDC3A86FCF}"/>
                  </a:ext>
                </a:extLst>
              </p:cNvPr>
              <p:cNvSpPr txBox="1"/>
              <p:nvPr/>
            </p:nvSpPr>
            <p:spPr>
              <a:xfrm>
                <a:off x="5676453" y="1794769"/>
                <a:ext cx="1176590" cy="707886"/>
              </a:xfrm>
              <a:prstGeom prst="rect">
                <a:avLst/>
              </a:prstGeom>
              <a:noFill/>
            </p:spPr>
            <p:txBody>
              <a:bodyPr wrap="square" rtlCol="0">
                <a:spAutoFit/>
              </a:bodyPr>
              <a:lstStyle/>
              <a:p>
                <a:pPr algn="ctr"/>
                <a:r>
                  <a:rPr lang="en-US" sz="2000" dirty="0">
                    <a:solidFill>
                      <a:schemeClr val="bg2"/>
                    </a:solidFill>
                    <a:latin typeface="PT Serif" panose="020A0603040505020204" pitchFamily="18" charset="77"/>
                  </a:rPr>
                  <a:t>Msg</a:t>
                </a: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p:sp>
            <p:nvSpPr>
              <p:cNvPr id="4" name="TextBox 3">
                <a:extLst>
                  <a:ext uri="{FF2B5EF4-FFF2-40B4-BE49-F238E27FC236}">
                    <a16:creationId xmlns:a16="http://schemas.microsoft.com/office/drawing/2014/main" id="{3F879E18-CC15-F815-5E11-E9DDC3A86FCF}"/>
                  </a:ext>
                </a:extLst>
              </p:cNvPr>
              <p:cNvSpPr txBox="1">
                <a:spLocks noRot="1" noChangeAspect="1" noMove="1" noResize="1" noEditPoints="1" noAdjustHandles="1" noChangeArrowheads="1" noChangeShapeType="1" noTextEdit="1"/>
              </p:cNvSpPr>
              <p:nvPr/>
            </p:nvSpPr>
            <p:spPr>
              <a:xfrm>
                <a:off x="5676453" y="1794769"/>
                <a:ext cx="1176590" cy="707886"/>
              </a:xfrm>
              <a:prstGeom prst="rect">
                <a:avLst/>
              </a:prstGeom>
              <a:blipFill>
                <a:blip r:embed="rId11"/>
                <a:stretch>
                  <a:fillRect t="-526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7E3C24D-EF0D-F141-99F3-875C36D23785}"/>
              </a:ext>
            </a:extLst>
          </p:cNvPr>
          <p:cNvCxnSpPr/>
          <p:nvPr/>
        </p:nvCxnSpPr>
        <p:spPr>
          <a:xfrm flipH="1">
            <a:off x="5670883" y="2191865"/>
            <a:ext cx="336885"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740557B-A030-AE44-111C-BA0A74E5A642}"/>
              </a:ext>
            </a:extLst>
          </p:cNvPr>
          <p:cNvCxnSpPr/>
          <p:nvPr/>
        </p:nvCxnSpPr>
        <p:spPr>
          <a:xfrm>
            <a:off x="6508408" y="2191865"/>
            <a:ext cx="448394"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98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7"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158;p21">
            <a:extLst>
              <a:ext uri="{FF2B5EF4-FFF2-40B4-BE49-F238E27FC236}">
                <a16:creationId xmlns:a16="http://schemas.microsoft.com/office/drawing/2014/main" id="{4E4C3CB7-05D8-4440-2F85-32614EFF67B3}"/>
              </a:ext>
            </a:extLst>
          </p:cNvPr>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Perpetual Leakage!</a:t>
            </a:r>
            <a:endParaRPr/>
          </a:p>
        </p:txBody>
      </p:sp>
      <mc:AlternateContent xmlns:mc="http://schemas.openxmlformats.org/markup-compatibility/2006" xmlns:a14="http://schemas.microsoft.com/office/drawing/2010/main">
        <mc:Choice Requires="a14">
          <p:sp>
            <p:nvSpPr>
              <p:cNvPr id="17" name="Google Shape;258;p27">
                <a:extLst>
                  <a:ext uri="{FF2B5EF4-FFF2-40B4-BE49-F238E27FC236}">
                    <a16:creationId xmlns:a16="http://schemas.microsoft.com/office/drawing/2014/main" id="{8E6590BF-A524-7092-E7CB-1DAEFEDC3976}"/>
                  </a:ext>
                </a:extLst>
              </p:cNvPr>
              <p:cNvSpPr txBox="1">
                <a:spLocks noGrp="1"/>
              </p:cNvSpPr>
              <p:nvPr>
                <p:ph type="body" idx="1"/>
              </p:nvPr>
            </p:nvSpPr>
            <p:spPr>
              <a:xfrm>
                <a:off x="163025" y="670800"/>
                <a:ext cx="1926895" cy="83237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 sz="2000" dirty="0"/>
                  <a:t>Public Key </a:t>
                </a:r>
                <a14:m>
                  <m:oMath xmlns:m="http://schemas.openxmlformats.org/officeDocument/2006/math">
                    <m:r>
                      <a:rPr lang="en-US" sz="2000" i="1">
                        <a:solidFill>
                          <a:schemeClr val="bg2"/>
                        </a:solidFill>
                        <a:latin typeface="Cambria Math" panose="02040503050406030204" pitchFamily="18" charset="0"/>
                      </a:rPr>
                      <m:t>𝑝</m:t>
                    </m:r>
                    <m:r>
                      <a:rPr lang="en-US" sz="2000" b="0" i="1" smtClean="0">
                        <a:solidFill>
                          <a:schemeClr val="bg2"/>
                        </a:solidFill>
                        <a:latin typeface="Cambria Math" panose="02040503050406030204" pitchFamily="18" charset="0"/>
                      </a:rPr>
                      <m:t>𝑘</m:t>
                    </m:r>
                  </m:oMath>
                </a14:m>
                <a:endParaRPr lang="en-US" sz="2000" dirty="0"/>
              </a:p>
            </p:txBody>
          </p:sp>
        </mc:Choice>
        <mc:Fallback xmlns="">
          <p:sp>
            <p:nvSpPr>
              <p:cNvPr id="17" name="Google Shape;258;p27">
                <a:extLst>
                  <a:ext uri="{FF2B5EF4-FFF2-40B4-BE49-F238E27FC236}">
                    <a16:creationId xmlns:a16="http://schemas.microsoft.com/office/drawing/2014/main" id="{8E6590BF-A524-7092-E7CB-1DAEFEDC3976}"/>
                  </a:ext>
                </a:extLst>
              </p:cNvPr>
              <p:cNvSpPr txBox="1">
                <a:spLocks noGrp="1" noRot="1" noChangeAspect="1" noMove="1" noResize="1" noEditPoints="1" noAdjustHandles="1" noChangeArrowheads="1" noChangeShapeType="1" noTextEdit="1"/>
              </p:cNvSpPr>
              <p:nvPr>
                <p:ph type="body" idx="1"/>
              </p:nvPr>
            </p:nvSpPr>
            <p:spPr>
              <a:xfrm>
                <a:off x="163025" y="670800"/>
                <a:ext cx="1926895" cy="832370"/>
              </a:xfrm>
              <a:prstGeom prst="rect">
                <a:avLst/>
              </a:prstGeom>
              <a:blipFill>
                <a:blip r:embed="rId3"/>
                <a:stretch>
                  <a:fillRect l="-3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166;p21">
                <a:extLst>
                  <a:ext uri="{FF2B5EF4-FFF2-40B4-BE49-F238E27FC236}">
                    <a16:creationId xmlns:a16="http://schemas.microsoft.com/office/drawing/2014/main" id="{FDBDC0F5-B1C5-AA3F-A39F-4CF6DCB46406}"/>
                  </a:ext>
                </a:extLst>
              </p:cNvPr>
              <p:cNvSpPr txBox="1"/>
              <p:nvPr/>
            </p:nvSpPr>
            <p:spPr>
              <a:xfrm>
                <a:off x="2512802" y="3066629"/>
                <a:ext cx="2049260" cy="492412"/>
              </a:xfrm>
              <a:prstGeom prst="rect">
                <a:avLst/>
              </a:prstGeom>
              <a:noFill/>
              <a:ln>
                <a:noFill/>
              </a:ln>
            </p:spPr>
            <p:txBody>
              <a:bodyPr spcFirstLastPara="1" wrap="square" lIns="91425" tIns="91425" rIns="91425" bIns="91425" anchor="t" anchorCtr="0">
                <a:spAutoFit/>
              </a:bodyPr>
              <a:lstStyle/>
              <a:p>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lang="ar-AE" sz="2000" baseline="-25000" dirty="0"/>
              </a:p>
            </p:txBody>
          </p:sp>
        </mc:Choice>
        <mc:Fallback xmlns="">
          <p:sp>
            <p:nvSpPr>
              <p:cNvPr id="19" name="Google Shape;166;p21">
                <a:extLst>
                  <a:ext uri="{FF2B5EF4-FFF2-40B4-BE49-F238E27FC236}">
                    <a16:creationId xmlns:a16="http://schemas.microsoft.com/office/drawing/2014/main" id="{FDBDC0F5-B1C5-AA3F-A39F-4CF6DCB46406}"/>
                  </a:ext>
                </a:extLst>
              </p:cNvPr>
              <p:cNvSpPr txBox="1">
                <a:spLocks noRot="1" noChangeAspect="1" noMove="1" noResize="1" noEditPoints="1" noAdjustHandles="1" noChangeArrowheads="1" noChangeShapeType="1" noTextEdit="1"/>
              </p:cNvSpPr>
              <p:nvPr/>
            </p:nvSpPr>
            <p:spPr>
              <a:xfrm>
                <a:off x="2512802" y="3066629"/>
                <a:ext cx="2049260" cy="492412"/>
              </a:xfrm>
              <a:prstGeom prst="rect">
                <a:avLst/>
              </a:prstGeom>
              <a:blipFill>
                <a:blip r:embed="rId4"/>
                <a:stretch>
                  <a:fillRect l="-3067" r="-613"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Google Shape;168;p21">
                <a:extLst>
                  <a:ext uri="{FF2B5EF4-FFF2-40B4-BE49-F238E27FC236}">
                    <a16:creationId xmlns:a16="http://schemas.microsoft.com/office/drawing/2014/main" id="{B9BB7A75-CE81-282A-ACAD-9F9DBD7779C5}"/>
                  </a:ext>
                </a:extLst>
              </p:cNvPr>
              <p:cNvSpPr txBox="1"/>
              <p:nvPr/>
            </p:nvSpPr>
            <p:spPr>
              <a:xfrm>
                <a:off x="4813683" y="3066629"/>
                <a:ext cx="2049260"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en-US" sz="2000" b="0" i="1" smtClean="0">
                            <a:latin typeface="Cambria Math" panose="02040503050406030204" pitchFamily="18" charset="0"/>
                          </a:rPr>
                          <m:t>2</m:t>
                        </m:r>
                      </m:sub>
                    </m:sSub>
                  </m:oMath>
                </a14:m>
                <a:endParaRPr lang="ar-AE" sz="2000" baseline="-25000" dirty="0"/>
              </a:p>
            </p:txBody>
          </p:sp>
        </mc:Choice>
        <mc:Fallback xmlns="">
          <p:sp>
            <p:nvSpPr>
              <p:cNvPr id="21" name="Google Shape;168;p21">
                <a:extLst>
                  <a:ext uri="{FF2B5EF4-FFF2-40B4-BE49-F238E27FC236}">
                    <a16:creationId xmlns:a16="http://schemas.microsoft.com/office/drawing/2014/main" id="{B9BB7A75-CE81-282A-ACAD-9F9DBD7779C5}"/>
                  </a:ext>
                </a:extLst>
              </p:cNvPr>
              <p:cNvSpPr txBox="1">
                <a:spLocks noRot="1" noChangeAspect="1" noMove="1" noResize="1" noEditPoints="1" noAdjustHandles="1" noChangeArrowheads="1" noChangeShapeType="1" noTextEdit="1"/>
              </p:cNvSpPr>
              <p:nvPr/>
            </p:nvSpPr>
            <p:spPr>
              <a:xfrm>
                <a:off x="4813683" y="3066629"/>
                <a:ext cx="2049260" cy="492412"/>
              </a:xfrm>
              <a:prstGeom prst="rect">
                <a:avLst/>
              </a:prstGeom>
              <a:blipFill>
                <a:blip r:embed="rId5"/>
                <a:stretch>
                  <a:fillRect l="-3704" r="-617" b="-12500"/>
                </a:stretch>
              </a:blipFill>
              <a:ln>
                <a:noFill/>
              </a:ln>
            </p:spPr>
            <p:txBody>
              <a:bodyPr/>
              <a:lstStyle/>
              <a:p>
                <a:r>
                  <a:rPr lang="en-US">
                    <a:noFill/>
                  </a:rPr>
                  <a:t> </a:t>
                </a:r>
              </a:p>
            </p:txBody>
          </p:sp>
        </mc:Fallback>
      </mc:AlternateContent>
      <p:cxnSp>
        <p:nvCxnSpPr>
          <p:cNvPr id="22" name="Google Shape;169;p21">
            <a:extLst>
              <a:ext uri="{FF2B5EF4-FFF2-40B4-BE49-F238E27FC236}">
                <a16:creationId xmlns:a16="http://schemas.microsoft.com/office/drawing/2014/main" id="{2D85AF0B-2862-CD7A-1D39-F1E3021CA646}"/>
              </a:ext>
            </a:extLst>
          </p:cNvPr>
          <p:cNvCxnSpPr>
            <a:cxnSpLocks/>
          </p:cNvCxnSpPr>
          <p:nvPr/>
        </p:nvCxnSpPr>
        <p:spPr>
          <a:xfrm>
            <a:off x="4086034" y="3503629"/>
            <a:ext cx="798600" cy="2883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171;p21">
            <a:extLst>
              <a:ext uri="{FF2B5EF4-FFF2-40B4-BE49-F238E27FC236}">
                <a16:creationId xmlns:a16="http://schemas.microsoft.com/office/drawing/2014/main" id="{4773A1E3-EE1E-E22E-5B8A-4B356D099B1E}"/>
              </a:ext>
            </a:extLst>
          </p:cNvPr>
          <p:cNvCxnSpPr>
            <a:cxnSpLocks/>
          </p:cNvCxnSpPr>
          <p:nvPr/>
        </p:nvCxnSpPr>
        <p:spPr>
          <a:xfrm flipH="1">
            <a:off x="5655366" y="3462327"/>
            <a:ext cx="687231" cy="413933"/>
          </a:xfrm>
          <a:prstGeom prst="straightConnector1">
            <a:avLst/>
          </a:prstGeom>
          <a:noFill/>
          <a:ln w="9525" cap="flat" cmpd="sng">
            <a:solidFill>
              <a:schemeClr val="dk2"/>
            </a:solidFill>
            <a:prstDash val="solid"/>
            <a:round/>
            <a:headEnd type="none" w="med" len="med"/>
            <a:tailEnd type="triangle" w="med" len="med"/>
          </a:ln>
        </p:spPr>
      </p:cxnSp>
      <p:sp>
        <p:nvSpPr>
          <p:cNvPr id="24" name="Google Shape;250;p26">
            <a:extLst>
              <a:ext uri="{FF2B5EF4-FFF2-40B4-BE49-F238E27FC236}">
                <a16:creationId xmlns:a16="http://schemas.microsoft.com/office/drawing/2014/main" id="{7A9ACDC7-3133-5A59-505C-0D3752332790}"/>
              </a:ext>
            </a:extLst>
          </p:cNvPr>
          <p:cNvSpPr txBox="1"/>
          <p:nvPr/>
        </p:nvSpPr>
        <p:spPr>
          <a:xfrm>
            <a:off x="4173210" y="3468634"/>
            <a:ext cx="510576"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1</a:t>
            </a:r>
            <a:endParaRPr dirty="0">
              <a:latin typeface="PT Serif"/>
              <a:ea typeface="PT Serif"/>
              <a:cs typeface="PT Serif"/>
              <a:sym typeface="PT Serif"/>
            </a:endParaRPr>
          </a:p>
        </p:txBody>
      </p:sp>
      <p:sp>
        <p:nvSpPr>
          <p:cNvPr id="25" name="Google Shape;251;p26">
            <a:extLst>
              <a:ext uri="{FF2B5EF4-FFF2-40B4-BE49-F238E27FC236}">
                <a16:creationId xmlns:a16="http://schemas.microsoft.com/office/drawing/2014/main" id="{4686694D-5C8C-6656-8E62-5BA944B3FB65}"/>
              </a:ext>
            </a:extLst>
          </p:cNvPr>
          <p:cNvSpPr txBox="1"/>
          <p:nvPr/>
        </p:nvSpPr>
        <p:spPr>
          <a:xfrm>
            <a:off x="5941932" y="3462327"/>
            <a:ext cx="51827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sp>
        <p:nvSpPr>
          <p:cNvPr id="26" name="TextBox 25">
            <a:extLst>
              <a:ext uri="{FF2B5EF4-FFF2-40B4-BE49-F238E27FC236}">
                <a16:creationId xmlns:a16="http://schemas.microsoft.com/office/drawing/2014/main" id="{E80347CA-D3FD-1528-F31A-FFFCC62152AE}"/>
              </a:ext>
            </a:extLst>
          </p:cNvPr>
          <p:cNvSpPr txBox="1"/>
          <p:nvPr/>
        </p:nvSpPr>
        <p:spPr>
          <a:xfrm>
            <a:off x="3410023" y="3950515"/>
            <a:ext cx="3876261" cy="400110"/>
          </a:xfrm>
          <a:prstGeom prst="rect">
            <a:avLst/>
          </a:prstGeom>
          <a:noFill/>
        </p:spPr>
        <p:txBody>
          <a:bodyPr wrap="square" rtlCol="0">
            <a:spAutoFit/>
          </a:bodyPr>
          <a:lstStyle/>
          <a:p>
            <a:r>
              <a:rPr lang="en-US" sz="2000">
                <a:latin typeface="PT Serif" panose="020A0603040505020204" pitchFamily="18" charset="77"/>
              </a:rPr>
              <a:t>Adv can now sign any message!</a:t>
            </a:r>
          </a:p>
        </p:txBody>
      </p:sp>
      <p:pic>
        <p:nvPicPr>
          <p:cNvPr id="27" name="Google Shape;74;p15">
            <a:extLst>
              <a:ext uri="{FF2B5EF4-FFF2-40B4-BE49-F238E27FC236}">
                <a16:creationId xmlns:a16="http://schemas.microsoft.com/office/drawing/2014/main" id="{D3B5C86A-95C7-D3F9-CB9E-1D65EB794AE4}"/>
              </a:ext>
            </a:extLst>
          </p:cNvPr>
          <p:cNvPicPr preferRelativeResize="0"/>
          <p:nvPr/>
        </p:nvPicPr>
        <p:blipFill>
          <a:blip r:embed="rId6">
            <a:alphaModFix/>
          </a:blip>
          <a:stretch>
            <a:fillRect/>
          </a:stretch>
        </p:blipFill>
        <p:spPr>
          <a:xfrm>
            <a:off x="3156971" y="1526917"/>
            <a:ext cx="834050" cy="1152898"/>
          </a:xfrm>
          <a:prstGeom prst="rect">
            <a:avLst/>
          </a:prstGeom>
          <a:noFill/>
          <a:ln>
            <a:noFill/>
          </a:ln>
        </p:spPr>
      </p:pic>
      <mc:AlternateContent xmlns:mc="http://schemas.openxmlformats.org/markup-compatibility/2006" xmlns:a14="http://schemas.microsoft.com/office/drawing/2010/main">
        <mc:Choice Requires="a14">
          <p:sp>
            <p:nvSpPr>
              <p:cNvPr id="28" name="Google Shape;75;p15">
                <a:extLst>
                  <a:ext uri="{FF2B5EF4-FFF2-40B4-BE49-F238E27FC236}">
                    <a16:creationId xmlns:a16="http://schemas.microsoft.com/office/drawing/2014/main" id="{A0B9CDC0-25CE-643B-435B-3B7FCAAEEE79}"/>
                  </a:ext>
                </a:extLst>
              </p:cNvPr>
              <p:cNvSpPr txBox="1"/>
              <p:nvPr/>
            </p:nvSpPr>
            <p:spPr>
              <a:xfrm>
                <a:off x="3238092"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28" name="Google Shape;75;p15">
                <a:extLst>
                  <a:ext uri="{FF2B5EF4-FFF2-40B4-BE49-F238E27FC236}">
                    <a16:creationId xmlns:a16="http://schemas.microsoft.com/office/drawing/2014/main" id="{A0B9CDC0-25CE-643B-435B-3B7FCAAEEE79}"/>
                  </a:ext>
                </a:extLst>
              </p:cNvPr>
              <p:cNvSpPr txBox="1">
                <a:spLocks noRot="1" noChangeAspect="1" noMove="1" noResize="1" noEditPoints="1" noAdjustHandles="1" noChangeArrowheads="1" noChangeShapeType="1" noTextEdit="1"/>
              </p:cNvSpPr>
              <p:nvPr/>
            </p:nvSpPr>
            <p:spPr>
              <a:xfrm>
                <a:off x="3238092" y="2517532"/>
                <a:ext cx="656512" cy="492412"/>
              </a:xfrm>
              <a:prstGeom prst="rect">
                <a:avLst/>
              </a:prstGeom>
              <a:blipFill>
                <a:blip r:embed="rId7"/>
                <a:stretch>
                  <a:fillRect/>
                </a:stretch>
              </a:blipFill>
              <a:ln>
                <a:noFill/>
              </a:ln>
            </p:spPr>
            <p:txBody>
              <a:bodyPr/>
              <a:lstStyle/>
              <a:p>
                <a:r>
                  <a:rPr lang="en-US">
                    <a:noFill/>
                  </a:rPr>
                  <a:t> </a:t>
                </a:r>
              </a:p>
            </p:txBody>
          </p:sp>
        </mc:Fallback>
      </mc:AlternateContent>
      <p:pic>
        <p:nvPicPr>
          <p:cNvPr id="29" name="Google Shape;77;p15">
            <a:extLst>
              <a:ext uri="{FF2B5EF4-FFF2-40B4-BE49-F238E27FC236}">
                <a16:creationId xmlns:a16="http://schemas.microsoft.com/office/drawing/2014/main" id="{8419379B-037E-A1DE-525D-66DA42B93B19}"/>
              </a:ext>
            </a:extLst>
          </p:cNvPr>
          <p:cNvPicPr preferRelativeResize="0"/>
          <p:nvPr/>
        </p:nvPicPr>
        <p:blipFill>
          <a:blip r:embed="rId8">
            <a:alphaModFix/>
          </a:blip>
          <a:stretch>
            <a:fillRect/>
          </a:stretch>
        </p:blipFill>
        <p:spPr>
          <a:xfrm>
            <a:off x="5114983" y="1584098"/>
            <a:ext cx="834050" cy="1095717"/>
          </a:xfrm>
          <a:prstGeom prst="rect">
            <a:avLst/>
          </a:prstGeom>
          <a:noFill/>
          <a:ln>
            <a:noFill/>
          </a:ln>
        </p:spPr>
      </p:pic>
      <p:pic>
        <p:nvPicPr>
          <p:cNvPr id="30" name="Google Shape;79;p15">
            <a:extLst>
              <a:ext uri="{FF2B5EF4-FFF2-40B4-BE49-F238E27FC236}">
                <a16:creationId xmlns:a16="http://schemas.microsoft.com/office/drawing/2014/main" id="{17ADEA6A-4571-115F-FC17-249BE2552E6D}"/>
              </a:ext>
            </a:extLst>
          </p:cNvPr>
          <p:cNvPicPr preferRelativeResize="0"/>
          <p:nvPr/>
        </p:nvPicPr>
        <p:blipFill>
          <a:blip r:embed="rId9">
            <a:alphaModFix/>
          </a:blip>
          <a:stretch>
            <a:fillRect/>
          </a:stretch>
        </p:blipFill>
        <p:spPr>
          <a:xfrm>
            <a:off x="7062316" y="1516952"/>
            <a:ext cx="909710" cy="1152900"/>
          </a:xfrm>
          <a:prstGeom prst="rect">
            <a:avLst/>
          </a:prstGeom>
          <a:noFill/>
          <a:ln>
            <a:noFill/>
          </a:ln>
        </p:spPr>
      </p:pic>
      <mc:AlternateContent xmlns:mc="http://schemas.openxmlformats.org/markup-compatibility/2006" xmlns:a14="http://schemas.microsoft.com/office/drawing/2010/main">
        <mc:Choice Requires="a14">
          <p:sp>
            <p:nvSpPr>
              <p:cNvPr id="31" name="Google Shape;85;p15">
                <a:extLst>
                  <a:ext uri="{FF2B5EF4-FFF2-40B4-BE49-F238E27FC236}">
                    <a16:creationId xmlns:a16="http://schemas.microsoft.com/office/drawing/2014/main" id="{4DAF9C57-EE71-827A-0F8B-1541C973A452}"/>
                  </a:ext>
                </a:extLst>
              </p:cNvPr>
              <p:cNvSpPr txBox="1"/>
              <p:nvPr/>
            </p:nvSpPr>
            <p:spPr>
              <a:xfrm>
                <a:off x="5267254" y="25088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31" name="Google Shape;85;p15">
                <a:extLst>
                  <a:ext uri="{FF2B5EF4-FFF2-40B4-BE49-F238E27FC236}">
                    <a16:creationId xmlns:a16="http://schemas.microsoft.com/office/drawing/2014/main" id="{4DAF9C57-EE71-827A-0F8B-1541C973A452}"/>
                  </a:ext>
                </a:extLst>
              </p:cNvPr>
              <p:cNvSpPr txBox="1">
                <a:spLocks noRot="1" noChangeAspect="1" noMove="1" noResize="1" noEditPoints="1" noAdjustHandles="1" noChangeArrowheads="1" noChangeShapeType="1" noTextEdit="1"/>
              </p:cNvSpPr>
              <p:nvPr/>
            </p:nvSpPr>
            <p:spPr>
              <a:xfrm>
                <a:off x="5267254" y="2508865"/>
                <a:ext cx="719601" cy="492412"/>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86;p15">
                <a:extLst>
                  <a:ext uri="{FF2B5EF4-FFF2-40B4-BE49-F238E27FC236}">
                    <a16:creationId xmlns:a16="http://schemas.microsoft.com/office/drawing/2014/main" id="{10862F84-3969-255C-F343-4FE7F714D365}"/>
                  </a:ext>
                </a:extLst>
              </p:cNvPr>
              <p:cNvSpPr txBox="1"/>
              <p:nvPr/>
            </p:nvSpPr>
            <p:spPr>
              <a:xfrm>
                <a:off x="7062316" y="24909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32" name="Google Shape;86;p15">
                <a:extLst>
                  <a:ext uri="{FF2B5EF4-FFF2-40B4-BE49-F238E27FC236}">
                    <a16:creationId xmlns:a16="http://schemas.microsoft.com/office/drawing/2014/main" id="{10862F84-3969-255C-F343-4FE7F714D365}"/>
                  </a:ext>
                </a:extLst>
              </p:cNvPr>
              <p:cNvSpPr txBox="1">
                <a:spLocks noRot="1" noChangeAspect="1" noMove="1" noResize="1" noEditPoints="1" noAdjustHandles="1" noChangeArrowheads="1" noChangeShapeType="1" noTextEdit="1"/>
              </p:cNvSpPr>
              <p:nvPr/>
            </p:nvSpPr>
            <p:spPr>
              <a:xfrm>
                <a:off x="7062316" y="2490946"/>
                <a:ext cx="834050" cy="492412"/>
              </a:xfrm>
              <a:prstGeom prst="rect">
                <a:avLst/>
              </a:prstGeom>
              <a:blipFill>
                <a:blip r:embed="rId11"/>
                <a:stretch>
                  <a:fillRect/>
                </a:stretch>
              </a:blipFill>
              <a:ln>
                <a:noFill/>
              </a:ln>
            </p:spPr>
            <p:txBody>
              <a:bodyPr/>
              <a:lstStyle/>
              <a:p>
                <a:r>
                  <a:rPr lang="en-US">
                    <a:noFill/>
                  </a:rPr>
                  <a:t> </a:t>
                </a:r>
              </a:p>
            </p:txBody>
          </p:sp>
        </mc:Fallback>
      </mc:AlternateContent>
      <p:pic>
        <p:nvPicPr>
          <p:cNvPr id="18" name="Google Shape;165;p21">
            <a:extLst>
              <a:ext uri="{FF2B5EF4-FFF2-40B4-BE49-F238E27FC236}">
                <a16:creationId xmlns:a16="http://schemas.microsoft.com/office/drawing/2014/main" id="{96B7E7AE-5275-27D7-BD9C-ECE9E2B617D3}"/>
              </a:ext>
            </a:extLst>
          </p:cNvPr>
          <p:cNvPicPr preferRelativeResize="0"/>
          <p:nvPr/>
        </p:nvPicPr>
        <p:blipFill>
          <a:blip r:embed="rId12">
            <a:alphaModFix/>
          </a:blip>
          <a:stretch>
            <a:fillRect/>
          </a:stretch>
        </p:blipFill>
        <p:spPr>
          <a:xfrm>
            <a:off x="2774011" y="1513279"/>
            <a:ext cx="690275" cy="674124"/>
          </a:xfrm>
          <a:prstGeom prst="rect">
            <a:avLst/>
          </a:prstGeom>
          <a:noFill/>
          <a:ln>
            <a:noFill/>
          </a:ln>
        </p:spPr>
      </p:pic>
      <p:pic>
        <p:nvPicPr>
          <p:cNvPr id="20" name="Google Shape;167;p21">
            <a:extLst>
              <a:ext uri="{FF2B5EF4-FFF2-40B4-BE49-F238E27FC236}">
                <a16:creationId xmlns:a16="http://schemas.microsoft.com/office/drawing/2014/main" id="{BA67572B-C7CA-C7F8-9858-94F785678E55}"/>
              </a:ext>
            </a:extLst>
          </p:cNvPr>
          <p:cNvPicPr preferRelativeResize="0"/>
          <p:nvPr/>
        </p:nvPicPr>
        <p:blipFill>
          <a:blip r:embed="rId12">
            <a:alphaModFix/>
          </a:blip>
          <a:stretch>
            <a:fillRect/>
          </a:stretch>
        </p:blipFill>
        <p:spPr>
          <a:xfrm>
            <a:off x="4717512" y="1513279"/>
            <a:ext cx="690275" cy="674124"/>
          </a:xfrm>
          <a:prstGeom prst="rect">
            <a:avLst/>
          </a:prstGeom>
          <a:noFill/>
          <a:ln>
            <a:noFill/>
          </a:ln>
        </p:spPr>
      </p:pic>
    </p:spTree>
    <p:extLst>
      <p:ext uri="{BB962C8B-B14F-4D97-AF65-F5344CB8AC3E}">
        <p14:creationId xmlns:p14="http://schemas.microsoft.com/office/powerpoint/2010/main" val="364790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dissolv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 name="Google Shape;85;p15">
                <a:extLst>
                  <a:ext uri="{FF2B5EF4-FFF2-40B4-BE49-F238E27FC236}">
                    <a16:creationId xmlns:a16="http://schemas.microsoft.com/office/drawing/2014/main" id="{ACC06273-A4A8-5C3B-255A-8EE58EDBC6F7}"/>
                  </a:ext>
                </a:extLst>
              </p:cNvPr>
              <p:cNvSpPr txBox="1"/>
              <p:nvPr/>
            </p:nvSpPr>
            <p:spPr>
              <a:xfrm>
                <a:off x="5267254" y="25088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51" name="Google Shape;85;p15">
                <a:extLst>
                  <a:ext uri="{FF2B5EF4-FFF2-40B4-BE49-F238E27FC236}">
                    <a16:creationId xmlns:a16="http://schemas.microsoft.com/office/drawing/2014/main" id="{ACC06273-A4A8-5C3B-255A-8EE58EDBC6F7}"/>
                  </a:ext>
                </a:extLst>
              </p:cNvPr>
              <p:cNvSpPr txBox="1">
                <a:spLocks noRot="1" noChangeAspect="1" noMove="1" noResize="1" noEditPoints="1" noAdjustHandles="1" noChangeArrowheads="1" noChangeShapeType="1" noTextEdit="1"/>
              </p:cNvSpPr>
              <p:nvPr/>
            </p:nvSpPr>
            <p:spPr>
              <a:xfrm>
                <a:off x="5267254" y="2508865"/>
                <a:ext cx="719601" cy="492412"/>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Google Shape;86;p15">
                <a:extLst>
                  <a:ext uri="{FF2B5EF4-FFF2-40B4-BE49-F238E27FC236}">
                    <a16:creationId xmlns:a16="http://schemas.microsoft.com/office/drawing/2014/main" id="{3E674273-F91C-8371-B8F5-A37D3110B77E}"/>
                  </a:ext>
                </a:extLst>
              </p:cNvPr>
              <p:cNvSpPr txBox="1"/>
              <p:nvPr/>
            </p:nvSpPr>
            <p:spPr>
              <a:xfrm>
                <a:off x="7062316" y="24909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52" name="Google Shape;86;p15">
                <a:extLst>
                  <a:ext uri="{FF2B5EF4-FFF2-40B4-BE49-F238E27FC236}">
                    <a16:creationId xmlns:a16="http://schemas.microsoft.com/office/drawing/2014/main" id="{3E674273-F91C-8371-B8F5-A37D3110B77E}"/>
                  </a:ext>
                </a:extLst>
              </p:cNvPr>
              <p:cNvSpPr txBox="1">
                <a:spLocks noRot="1" noChangeAspect="1" noMove="1" noResize="1" noEditPoints="1" noAdjustHandles="1" noChangeArrowheads="1" noChangeShapeType="1" noTextEdit="1"/>
              </p:cNvSpPr>
              <p:nvPr/>
            </p:nvSpPr>
            <p:spPr>
              <a:xfrm>
                <a:off x="7062316" y="2490946"/>
                <a:ext cx="834050" cy="49241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Google Shape;75;p15">
                <a:extLst>
                  <a:ext uri="{FF2B5EF4-FFF2-40B4-BE49-F238E27FC236}">
                    <a16:creationId xmlns:a16="http://schemas.microsoft.com/office/drawing/2014/main" id="{4DF1D6B8-1DE5-9B87-420F-5E201FA4806E}"/>
                  </a:ext>
                </a:extLst>
              </p:cNvPr>
              <p:cNvSpPr txBox="1"/>
              <p:nvPr/>
            </p:nvSpPr>
            <p:spPr>
              <a:xfrm>
                <a:off x="3238092"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48" name="Google Shape;75;p15">
                <a:extLst>
                  <a:ext uri="{FF2B5EF4-FFF2-40B4-BE49-F238E27FC236}">
                    <a16:creationId xmlns:a16="http://schemas.microsoft.com/office/drawing/2014/main" id="{4DF1D6B8-1DE5-9B87-420F-5E201FA4806E}"/>
                  </a:ext>
                </a:extLst>
              </p:cNvPr>
              <p:cNvSpPr txBox="1">
                <a:spLocks noRot="1" noChangeAspect="1" noMove="1" noResize="1" noEditPoints="1" noAdjustHandles="1" noChangeArrowheads="1" noChangeShapeType="1" noTextEdit="1"/>
              </p:cNvSpPr>
              <p:nvPr/>
            </p:nvSpPr>
            <p:spPr>
              <a:xfrm>
                <a:off x="3238092" y="2517532"/>
                <a:ext cx="656512" cy="492412"/>
              </a:xfrm>
              <a:prstGeom prst="rect">
                <a:avLst/>
              </a:prstGeom>
              <a:blipFill>
                <a:blip r:embed="rId5"/>
                <a:stretch>
                  <a:fillRect/>
                </a:stretch>
              </a:blipFill>
              <a:ln>
                <a:noFill/>
              </a:ln>
            </p:spPr>
            <p:txBody>
              <a:bodyPr/>
              <a:lstStyle/>
              <a:p>
                <a:r>
                  <a:rPr lang="en-US">
                    <a:noFill/>
                  </a:rPr>
                  <a:t> </a:t>
                </a:r>
              </a:p>
            </p:txBody>
          </p:sp>
        </mc:Fallback>
      </mc:AlternateContent>
      <p:sp>
        <p:nvSpPr>
          <p:cNvPr id="14" name="Google Shape;184;p22">
            <a:extLst>
              <a:ext uri="{FF2B5EF4-FFF2-40B4-BE49-F238E27FC236}">
                <a16:creationId xmlns:a16="http://schemas.microsoft.com/office/drawing/2014/main" id="{0570B1D1-66B7-9B19-3494-D272E7B1AE84}"/>
              </a:ext>
            </a:extLst>
          </p:cNvPr>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Solution: Threshold Sigs with Proactive Refresh [OY91]</a:t>
            </a:r>
            <a:endParaRPr dirty="0"/>
          </a:p>
        </p:txBody>
      </p:sp>
      <p:cxnSp>
        <p:nvCxnSpPr>
          <p:cNvPr id="17" name="Straight Arrow Connector 16">
            <a:extLst>
              <a:ext uri="{FF2B5EF4-FFF2-40B4-BE49-F238E27FC236}">
                <a16:creationId xmlns:a16="http://schemas.microsoft.com/office/drawing/2014/main" id="{4C1B3549-38A2-276A-025F-E830780BB1D9}"/>
              </a:ext>
            </a:extLst>
          </p:cNvPr>
          <p:cNvCxnSpPr>
            <a:cxnSpLocks/>
          </p:cNvCxnSpPr>
          <p:nvPr/>
        </p:nvCxnSpPr>
        <p:spPr>
          <a:xfrm>
            <a:off x="2477914" y="2772530"/>
            <a:ext cx="491121"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Google Shape;192;p22">
                <a:extLst>
                  <a:ext uri="{FF2B5EF4-FFF2-40B4-BE49-F238E27FC236}">
                    <a16:creationId xmlns:a16="http://schemas.microsoft.com/office/drawing/2014/main" id="{32D5C5E7-1F61-C539-B73E-8FD8290BD8D8}"/>
                  </a:ext>
                </a:extLst>
              </p:cNvPr>
              <p:cNvSpPr txBox="1"/>
              <p:nvPr/>
            </p:nvSpPr>
            <p:spPr>
              <a:xfrm>
                <a:off x="3731833" y="2577166"/>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18" name="Google Shape;192;p22">
                <a:extLst>
                  <a:ext uri="{FF2B5EF4-FFF2-40B4-BE49-F238E27FC236}">
                    <a16:creationId xmlns:a16="http://schemas.microsoft.com/office/drawing/2014/main" id="{32D5C5E7-1F61-C539-B73E-8FD8290BD8D8}"/>
                  </a:ext>
                </a:extLst>
              </p:cNvPr>
              <p:cNvSpPr txBox="1">
                <a:spLocks noRot="1" noChangeAspect="1" noMove="1" noResize="1" noEditPoints="1" noAdjustHandles="1" noChangeArrowheads="1" noChangeShapeType="1" noTextEdit="1"/>
              </p:cNvSpPr>
              <p:nvPr/>
            </p:nvSpPr>
            <p:spPr>
              <a:xfrm>
                <a:off x="3731833" y="2577166"/>
                <a:ext cx="632700" cy="487091"/>
              </a:xfrm>
              <a:prstGeom prst="rect">
                <a:avLst/>
              </a:prstGeom>
              <a:blipFill>
                <a:blip r:embed="rId6"/>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193;p22">
                <a:extLst>
                  <a:ext uri="{FF2B5EF4-FFF2-40B4-BE49-F238E27FC236}">
                    <a16:creationId xmlns:a16="http://schemas.microsoft.com/office/drawing/2014/main" id="{7EB302D5-ED7B-C9BD-A456-24D6B9CFECFC}"/>
                  </a:ext>
                </a:extLst>
              </p:cNvPr>
              <p:cNvSpPr txBox="1"/>
              <p:nvPr/>
            </p:nvSpPr>
            <p:spPr>
              <a:xfrm>
                <a:off x="5803471" y="2577049"/>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19" name="Google Shape;193;p22">
                <a:extLst>
                  <a:ext uri="{FF2B5EF4-FFF2-40B4-BE49-F238E27FC236}">
                    <a16:creationId xmlns:a16="http://schemas.microsoft.com/office/drawing/2014/main" id="{7EB302D5-ED7B-C9BD-A456-24D6B9CFECFC}"/>
                  </a:ext>
                </a:extLst>
              </p:cNvPr>
              <p:cNvSpPr txBox="1">
                <a:spLocks noRot="1" noChangeAspect="1" noMove="1" noResize="1" noEditPoints="1" noAdjustHandles="1" noChangeArrowheads="1" noChangeShapeType="1" noTextEdit="1"/>
              </p:cNvSpPr>
              <p:nvPr/>
            </p:nvSpPr>
            <p:spPr>
              <a:xfrm>
                <a:off x="5803471" y="2577049"/>
                <a:ext cx="632700" cy="492600"/>
              </a:xfrm>
              <a:prstGeom prst="rect">
                <a:avLst/>
              </a:prstGeom>
              <a:blipFill>
                <a:blip r:embed="rId7"/>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Google Shape;194;p22">
                <a:extLst>
                  <a:ext uri="{FF2B5EF4-FFF2-40B4-BE49-F238E27FC236}">
                    <a16:creationId xmlns:a16="http://schemas.microsoft.com/office/drawing/2014/main" id="{181E2069-5F2F-3F89-7BB2-89CCCC4E40DF}"/>
                  </a:ext>
                </a:extLst>
              </p:cNvPr>
              <p:cNvSpPr txBox="1"/>
              <p:nvPr/>
            </p:nvSpPr>
            <p:spPr>
              <a:xfrm>
                <a:off x="7687401" y="2567227"/>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20" name="Google Shape;194;p22">
                <a:extLst>
                  <a:ext uri="{FF2B5EF4-FFF2-40B4-BE49-F238E27FC236}">
                    <a16:creationId xmlns:a16="http://schemas.microsoft.com/office/drawing/2014/main" id="{181E2069-5F2F-3F89-7BB2-89CCCC4E40DF}"/>
                  </a:ext>
                </a:extLst>
              </p:cNvPr>
              <p:cNvSpPr txBox="1">
                <a:spLocks noRot="1" noChangeAspect="1" noMove="1" noResize="1" noEditPoints="1" noAdjustHandles="1" noChangeArrowheads="1" noChangeShapeType="1" noTextEdit="1"/>
              </p:cNvSpPr>
              <p:nvPr/>
            </p:nvSpPr>
            <p:spPr>
              <a:xfrm>
                <a:off x="7687401" y="2567227"/>
                <a:ext cx="595200" cy="492600"/>
              </a:xfrm>
              <a:prstGeom prst="rect">
                <a:avLst/>
              </a:prstGeom>
              <a:blipFill>
                <a:blip r:embed="rId8"/>
                <a:stretch>
                  <a:fillRect r="-6250" b="-7692"/>
                </a:stretch>
              </a:blipFill>
              <a:ln>
                <a:noFill/>
              </a:ln>
            </p:spPr>
            <p:txBody>
              <a:bodyPr/>
              <a:lstStyle/>
              <a:p>
                <a:r>
                  <a:rPr lang="en-US">
                    <a:noFill/>
                  </a:rPr>
                  <a:t> </a:t>
                </a:r>
              </a:p>
            </p:txBody>
          </p:sp>
        </mc:Fallback>
      </mc:AlternateContent>
      <p:cxnSp>
        <p:nvCxnSpPr>
          <p:cNvPr id="21" name="Google Shape;197;p22">
            <a:extLst>
              <a:ext uri="{FF2B5EF4-FFF2-40B4-BE49-F238E27FC236}">
                <a16:creationId xmlns:a16="http://schemas.microsoft.com/office/drawing/2014/main" id="{640E635E-27A4-CC3B-374F-7A4A1F6B1C50}"/>
              </a:ext>
            </a:extLst>
          </p:cNvPr>
          <p:cNvCxnSpPr/>
          <p:nvPr/>
        </p:nvCxnSpPr>
        <p:spPr>
          <a:xfrm rot="10800000" flipH="1">
            <a:off x="3401998" y="2658472"/>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2" name="Google Shape;198;p22">
            <a:extLst>
              <a:ext uri="{FF2B5EF4-FFF2-40B4-BE49-F238E27FC236}">
                <a16:creationId xmlns:a16="http://schemas.microsoft.com/office/drawing/2014/main" id="{84B546D3-9703-DC69-238D-4BE8E7060B5D}"/>
              </a:ext>
            </a:extLst>
          </p:cNvPr>
          <p:cNvCxnSpPr/>
          <p:nvPr/>
        </p:nvCxnSpPr>
        <p:spPr>
          <a:xfrm rot="10800000" flipH="1">
            <a:off x="5501686" y="2643234"/>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3" name="Google Shape;199;p22">
            <a:extLst>
              <a:ext uri="{FF2B5EF4-FFF2-40B4-BE49-F238E27FC236}">
                <a16:creationId xmlns:a16="http://schemas.microsoft.com/office/drawing/2014/main" id="{BD2B1EAA-47C3-4C68-318F-4FF2DD90BBD4}"/>
              </a:ext>
            </a:extLst>
          </p:cNvPr>
          <p:cNvCxnSpPr/>
          <p:nvPr/>
        </p:nvCxnSpPr>
        <p:spPr>
          <a:xfrm rot="10800000" flipH="1">
            <a:off x="7343354" y="2611805"/>
            <a:ext cx="206100" cy="214800"/>
          </a:xfrm>
          <a:prstGeom prst="straightConnector1">
            <a:avLst/>
          </a:prstGeom>
          <a:noFill/>
          <a:ln w="28575" cap="flat" cmpd="sng">
            <a:solidFill>
              <a:schemeClr val="dk2"/>
            </a:solidFill>
            <a:prstDash val="solid"/>
            <a:round/>
            <a:headEnd type="none" w="med" len="med"/>
            <a:tailEnd type="none" w="med" len="med"/>
          </a:ln>
        </p:spPr>
      </p:cxnSp>
      <p:sp>
        <p:nvSpPr>
          <p:cNvPr id="28" name="Google Shape;196;p22">
            <a:extLst>
              <a:ext uri="{FF2B5EF4-FFF2-40B4-BE49-F238E27FC236}">
                <a16:creationId xmlns:a16="http://schemas.microsoft.com/office/drawing/2014/main" id="{323068FA-EEF6-D2B5-2472-F1636AD4503B}"/>
              </a:ext>
            </a:extLst>
          </p:cNvPr>
          <p:cNvSpPr txBox="1"/>
          <p:nvPr/>
        </p:nvSpPr>
        <p:spPr>
          <a:xfrm>
            <a:off x="863375" y="4233461"/>
            <a:ext cx="7394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rgbClr val="6AA84F"/>
                </a:solidFill>
                <a:latin typeface="PT Serif"/>
                <a:ea typeface="PT Serif"/>
                <a:cs typeface="PT Serif"/>
                <a:sym typeface="PT Serif"/>
              </a:rPr>
              <a:t>Distributed Key + Refresh: Tolerates </a:t>
            </a:r>
            <a:r>
              <a:rPr lang="en" sz="2000" dirty="0" err="1">
                <a:solidFill>
                  <a:srgbClr val="6AA84F"/>
                </a:solidFill>
                <a:latin typeface="PT Serif"/>
                <a:ea typeface="PT Serif"/>
                <a:cs typeface="PT Serif"/>
                <a:sym typeface="PT Serif"/>
              </a:rPr>
              <a:t>upto</a:t>
            </a:r>
            <a:r>
              <a:rPr lang="en" sz="2000" dirty="0">
                <a:solidFill>
                  <a:srgbClr val="6AA84F"/>
                </a:solidFill>
                <a:latin typeface="PT Serif"/>
                <a:ea typeface="PT Serif"/>
                <a:cs typeface="PT Serif"/>
                <a:sym typeface="PT Serif"/>
              </a:rPr>
              <a:t> t-1 hacks every week!</a:t>
            </a:r>
            <a:endParaRPr sz="2000" dirty="0">
              <a:solidFill>
                <a:srgbClr val="6AA84F"/>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29" name="Google Shape;258;p27">
                <a:extLst>
                  <a:ext uri="{FF2B5EF4-FFF2-40B4-BE49-F238E27FC236}">
                    <a16:creationId xmlns:a16="http://schemas.microsoft.com/office/drawing/2014/main" id="{CDEC5814-ACFC-EAB6-73F5-8954675A80C0}"/>
                  </a:ext>
                </a:extLst>
              </p:cNvPr>
              <p:cNvSpPr txBox="1">
                <a:spLocks/>
              </p:cNvSpPr>
              <p:nvPr/>
            </p:nvSpPr>
            <p:spPr>
              <a:xfrm>
                <a:off x="6951239" y="665007"/>
                <a:ext cx="1845252" cy="8323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nSpc>
                    <a:spcPct val="114999"/>
                  </a:lnSpc>
                  <a:spcAft>
                    <a:spcPts val="1200"/>
                  </a:spcAft>
                  <a:buFont typeface="PT Serif"/>
                  <a:buNone/>
                </a:pPr>
                <a14:m>
                  <m:oMath xmlns:m="http://schemas.openxmlformats.org/officeDocument/2006/math">
                    <m:r>
                      <a:rPr lang="en-US" sz="2000" b="0" i="1" smtClean="0">
                        <a:latin typeface="Cambria Math" panose="02040503050406030204" pitchFamily="18" charset="0"/>
                      </a:rPr>
                      <m:t>𝑝𝑘</m:t>
                    </m:r>
                  </m:oMath>
                </a14:m>
                <a:r>
                  <a:rPr lang="en" sz="2000" dirty="0"/>
                  <a:t> unchanged</a:t>
                </a:r>
                <a:endParaRPr lang="en-US" dirty="0"/>
              </a:p>
            </p:txBody>
          </p:sp>
        </mc:Choice>
        <mc:Fallback xmlns="">
          <p:sp>
            <p:nvSpPr>
              <p:cNvPr id="29" name="Google Shape;258;p27">
                <a:extLst>
                  <a:ext uri="{FF2B5EF4-FFF2-40B4-BE49-F238E27FC236}">
                    <a16:creationId xmlns:a16="http://schemas.microsoft.com/office/drawing/2014/main" id="{CDEC5814-ACFC-EAB6-73F5-8954675A80C0}"/>
                  </a:ext>
                </a:extLst>
              </p:cNvPr>
              <p:cNvSpPr txBox="1">
                <a:spLocks noRot="1" noChangeAspect="1" noMove="1" noResize="1" noEditPoints="1" noAdjustHandles="1" noChangeArrowheads="1" noChangeShapeType="1" noTextEdit="1"/>
              </p:cNvSpPr>
              <p:nvPr/>
            </p:nvSpPr>
            <p:spPr>
              <a:xfrm>
                <a:off x="6951239" y="665007"/>
                <a:ext cx="1845252" cy="832370"/>
              </a:xfrm>
              <a:prstGeom prst="rect">
                <a:avLst/>
              </a:prstGeom>
              <a:blipFill>
                <a:blip r:embed="rId9"/>
                <a:stretch>
                  <a:fillRect l="-137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Google Shape;258;p27">
                <a:extLst>
                  <a:ext uri="{FF2B5EF4-FFF2-40B4-BE49-F238E27FC236}">
                    <a16:creationId xmlns:a16="http://schemas.microsoft.com/office/drawing/2014/main" id="{18880C61-09BB-5BAB-3477-145EF66F169A}"/>
                  </a:ext>
                </a:extLst>
              </p:cNvPr>
              <p:cNvSpPr txBox="1">
                <a:spLocks noGrp="1"/>
              </p:cNvSpPr>
              <p:nvPr>
                <p:ph type="body" idx="1"/>
              </p:nvPr>
            </p:nvSpPr>
            <p:spPr>
              <a:xfrm>
                <a:off x="163025" y="670800"/>
                <a:ext cx="1926895" cy="83237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 sz="2000" dirty="0"/>
                  <a:t>Public Key </a:t>
                </a:r>
                <a14:m>
                  <m:oMath xmlns:m="http://schemas.openxmlformats.org/officeDocument/2006/math">
                    <m:r>
                      <a:rPr lang="en-US" sz="2000" i="1">
                        <a:solidFill>
                          <a:schemeClr val="bg2"/>
                        </a:solidFill>
                        <a:latin typeface="Cambria Math" panose="02040503050406030204" pitchFamily="18" charset="0"/>
                      </a:rPr>
                      <m:t>𝑝</m:t>
                    </m:r>
                    <m:r>
                      <a:rPr lang="en-US" sz="2000" b="0" i="1" smtClean="0">
                        <a:solidFill>
                          <a:schemeClr val="bg2"/>
                        </a:solidFill>
                        <a:latin typeface="Cambria Math" panose="02040503050406030204" pitchFamily="18" charset="0"/>
                      </a:rPr>
                      <m:t>𝑘</m:t>
                    </m:r>
                  </m:oMath>
                </a14:m>
                <a:endParaRPr lang="en-US" sz="2000" dirty="0"/>
              </a:p>
            </p:txBody>
          </p:sp>
        </mc:Choice>
        <mc:Fallback xmlns="">
          <p:sp>
            <p:nvSpPr>
              <p:cNvPr id="43" name="Google Shape;258;p27">
                <a:extLst>
                  <a:ext uri="{FF2B5EF4-FFF2-40B4-BE49-F238E27FC236}">
                    <a16:creationId xmlns:a16="http://schemas.microsoft.com/office/drawing/2014/main" id="{18880C61-09BB-5BAB-3477-145EF66F169A}"/>
                  </a:ext>
                </a:extLst>
              </p:cNvPr>
              <p:cNvSpPr txBox="1">
                <a:spLocks noGrp="1" noRot="1" noChangeAspect="1" noMove="1" noResize="1" noEditPoints="1" noAdjustHandles="1" noChangeArrowheads="1" noChangeShapeType="1" noTextEdit="1"/>
              </p:cNvSpPr>
              <p:nvPr>
                <p:ph type="body" idx="1"/>
              </p:nvPr>
            </p:nvSpPr>
            <p:spPr>
              <a:xfrm>
                <a:off x="163025" y="670800"/>
                <a:ext cx="1926895" cy="832370"/>
              </a:xfrm>
              <a:prstGeom prst="rect">
                <a:avLst/>
              </a:prstGeom>
              <a:blipFill>
                <a:blip r:embed="rId10"/>
                <a:stretch>
                  <a:fillRect l="-32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1F8C2752-EF32-CC4D-DB33-930021D68B94}"/>
                  </a:ext>
                </a:extLst>
              </p:cNvPr>
              <p:cNvSpPr txBox="1"/>
              <p:nvPr/>
            </p:nvSpPr>
            <p:spPr>
              <a:xfrm>
                <a:off x="246993" y="2576251"/>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p:sp>
            <p:nvSpPr>
              <p:cNvPr id="44" name="TextBox 43">
                <a:extLst>
                  <a:ext uri="{FF2B5EF4-FFF2-40B4-BE49-F238E27FC236}">
                    <a16:creationId xmlns:a16="http://schemas.microsoft.com/office/drawing/2014/main" id="{1F8C2752-EF32-CC4D-DB33-930021D68B94}"/>
                  </a:ext>
                </a:extLst>
              </p:cNvPr>
              <p:cNvSpPr txBox="1">
                <a:spLocks noRot="1" noChangeAspect="1" noMove="1" noResize="1" noEditPoints="1" noAdjustHandles="1" noChangeArrowheads="1" noChangeShapeType="1" noTextEdit="1"/>
              </p:cNvSpPr>
              <p:nvPr/>
            </p:nvSpPr>
            <p:spPr>
              <a:xfrm>
                <a:off x="246993" y="2576251"/>
                <a:ext cx="2297286" cy="400110"/>
              </a:xfrm>
              <a:prstGeom prst="rect">
                <a:avLst/>
              </a:prstGeom>
              <a:blipFill>
                <a:blip r:embed="rId11"/>
                <a:stretch>
                  <a:fillRect l="-2747" t="-9375" r="-109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Google Shape;166;p21">
                <a:extLst>
                  <a:ext uri="{FF2B5EF4-FFF2-40B4-BE49-F238E27FC236}">
                    <a16:creationId xmlns:a16="http://schemas.microsoft.com/office/drawing/2014/main" id="{B32B09A5-60D6-1197-7F97-A1F6C39E8F20}"/>
                  </a:ext>
                </a:extLst>
              </p:cNvPr>
              <p:cNvSpPr txBox="1"/>
              <p:nvPr/>
            </p:nvSpPr>
            <p:spPr>
              <a:xfrm>
                <a:off x="2512802" y="3066629"/>
                <a:ext cx="2049260" cy="492412"/>
              </a:xfrm>
              <a:prstGeom prst="rect">
                <a:avLst/>
              </a:prstGeom>
              <a:noFill/>
              <a:ln>
                <a:noFill/>
              </a:ln>
            </p:spPr>
            <p:txBody>
              <a:bodyPr spcFirstLastPara="1" wrap="square" lIns="91425" tIns="91425" rIns="91425" bIns="91425" anchor="t" anchorCtr="0">
                <a:spAutoFit/>
              </a:bodyPr>
              <a:lstStyle/>
              <a:p>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lang="ar-AE" sz="2000" baseline="-25000" dirty="0"/>
              </a:p>
            </p:txBody>
          </p:sp>
        </mc:Choice>
        <mc:Fallback xmlns="">
          <p:sp>
            <p:nvSpPr>
              <p:cNvPr id="45" name="Google Shape;166;p21">
                <a:extLst>
                  <a:ext uri="{FF2B5EF4-FFF2-40B4-BE49-F238E27FC236}">
                    <a16:creationId xmlns:a16="http://schemas.microsoft.com/office/drawing/2014/main" id="{B32B09A5-60D6-1197-7F97-A1F6C39E8F20}"/>
                  </a:ext>
                </a:extLst>
              </p:cNvPr>
              <p:cNvSpPr txBox="1">
                <a:spLocks noRot="1" noChangeAspect="1" noMove="1" noResize="1" noEditPoints="1" noAdjustHandles="1" noChangeArrowheads="1" noChangeShapeType="1" noTextEdit="1"/>
              </p:cNvSpPr>
              <p:nvPr/>
            </p:nvSpPr>
            <p:spPr>
              <a:xfrm>
                <a:off x="2512802" y="3066629"/>
                <a:ext cx="2049260" cy="492412"/>
              </a:xfrm>
              <a:prstGeom prst="rect">
                <a:avLst/>
              </a:prstGeom>
              <a:blipFill>
                <a:blip r:embed="rId12"/>
                <a:stretch>
                  <a:fillRect l="-3067" r="-613"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Google Shape;168;p21">
                <a:extLst>
                  <a:ext uri="{FF2B5EF4-FFF2-40B4-BE49-F238E27FC236}">
                    <a16:creationId xmlns:a16="http://schemas.microsoft.com/office/drawing/2014/main" id="{67B07CDA-A963-7BDF-51ED-3B3862D59FA6}"/>
                  </a:ext>
                </a:extLst>
              </p:cNvPr>
              <p:cNvSpPr txBox="1"/>
              <p:nvPr/>
            </p:nvSpPr>
            <p:spPr>
              <a:xfrm>
                <a:off x="4813683" y="3066629"/>
                <a:ext cx="2049260"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oMath>
                </a14:m>
                <a:endParaRPr lang="ar-AE" sz="2000" baseline="-25000" dirty="0"/>
              </a:p>
            </p:txBody>
          </p:sp>
        </mc:Choice>
        <mc:Fallback xmlns="">
          <p:sp>
            <p:nvSpPr>
              <p:cNvPr id="46" name="Google Shape;168;p21">
                <a:extLst>
                  <a:ext uri="{FF2B5EF4-FFF2-40B4-BE49-F238E27FC236}">
                    <a16:creationId xmlns:a16="http://schemas.microsoft.com/office/drawing/2014/main" id="{67B07CDA-A963-7BDF-51ED-3B3862D59FA6}"/>
                  </a:ext>
                </a:extLst>
              </p:cNvPr>
              <p:cNvSpPr txBox="1">
                <a:spLocks noRot="1" noChangeAspect="1" noMove="1" noResize="1" noEditPoints="1" noAdjustHandles="1" noChangeArrowheads="1" noChangeShapeType="1" noTextEdit="1"/>
              </p:cNvSpPr>
              <p:nvPr/>
            </p:nvSpPr>
            <p:spPr>
              <a:xfrm>
                <a:off x="4813683" y="3066629"/>
                <a:ext cx="2049260" cy="492412"/>
              </a:xfrm>
              <a:prstGeom prst="rect">
                <a:avLst/>
              </a:prstGeom>
              <a:blipFill>
                <a:blip r:embed="rId13"/>
                <a:stretch>
                  <a:fillRect l="-3704" r="-617" b="-12500"/>
                </a:stretch>
              </a:blipFill>
              <a:ln>
                <a:noFill/>
              </a:ln>
            </p:spPr>
            <p:txBody>
              <a:bodyPr/>
              <a:lstStyle/>
              <a:p>
                <a:r>
                  <a:rPr lang="en-US">
                    <a:noFill/>
                  </a:rPr>
                  <a:t> </a:t>
                </a:r>
              </a:p>
            </p:txBody>
          </p:sp>
        </mc:Fallback>
      </mc:AlternateContent>
      <p:pic>
        <p:nvPicPr>
          <p:cNvPr id="47" name="Google Shape;74;p15">
            <a:extLst>
              <a:ext uri="{FF2B5EF4-FFF2-40B4-BE49-F238E27FC236}">
                <a16:creationId xmlns:a16="http://schemas.microsoft.com/office/drawing/2014/main" id="{B8DCFE88-9A70-7A63-7B91-BE77D60325CB}"/>
              </a:ext>
            </a:extLst>
          </p:cNvPr>
          <p:cNvPicPr preferRelativeResize="0"/>
          <p:nvPr/>
        </p:nvPicPr>
        <p:blipFill>
          <a:blip r:embed="rId14">
            <a:alphaModFix/>
          </a:blip>
          <a:stretch>
            <a:fillRect/>
          </a:stretch>
        </p:blipFill>
        <p:spPr>
          <a:xfrm>
            <a:off x="3156971" y="1526917"/>
            <a:ext cx="834050" cy="1152898"/>
          </a:xfrm>
          <a:prstGeom prst="rect">
            <a:avLst/>
          </a:prstGeom>
          <a:noFill/>
          <a:ln>
            <a:noFill/>
          </a:ln>
        </p:spPr>
      </p:pic>
      <p:pic>
        <p:nvPicPr>
          <p:cNvPr id="49" name="Google Shape;77;p15">
            <a:extLst>
              <a:ext uri="{FF2B5EF4-FFF2-40B4-BE49-F238E27FC236}">
                <a16:creationId xmlns:a16="http://schemas.microsoft.com/office/drawing/2014/main" id="{0EBAE0FA-FCD6-B1B8-2129-26B254BD2A44}"/>
              </a:ext>
            </a:extLst>
          </p:cNvPr>
          <p:cNvPicPr preferRelativeResize="0"/>
          <p:nvPr/>
        </p:nvPicPr>
        <p:blipFill>
          <a:blip r:embed="rId15">
            <a:alphaModFix/>
          </a:blip>
          <a:stretch>
            <a:fillRect/>
          </a:stretch>
        </p:blipFill>
        <p:spPr>
          <a:xfrm>
            <a:off x="5114983" y="1584098"/>
            <a:ext cx="834050" cy="1095717"/>
          </a:xfrm>
          <a:prstGeom prst="rect">
            <a:avLst/>
          </a:prstGeom>
          <a:noFill/>
          <a:ln>
            <a:noFill/>
          </a:ln>
        </p:spPr>
      </p:pic>
      <p:pic>
        <p:nvPicPr>
          <p:cNvPr id="50" name="Google Shape;79;p15">
            <a:extLst>
              <a:ext uri="{FF2B5EF4-FFF2-40B4-BE49-F238E27FC236}">
                <a16:creationId xmlns:a16="http://schemas.microsoft.com/office/drawing/2014/main" id="{3CD0EEAD-3714-E966-BE85-FEC88C2F98F9}"/>
              </a:ext>
            </a:extLst>
          </p:cNvPr>
          <p:cNvPicPr preferRelativeResize="0"/>
          <p:nvPr/>
        </p:nvPicPr>
        <p:blipFill>
          <a:blip r:embed="rId16">
            <a:alphaModFix/>
          </a:blip>
          <a:stretch>
            <a:fillRect/>
          </a:stretch>
        </p:blipFill>
        <p:spPr>
          <a:xfrm>
            <a:off x="7062316" y="1516952"/>
            <a:ext cx="909710" cy="1152900"/>
          </a:xfrm>
          <a:prstGeom prst="rect">
            <a:avLst/>
          </a:prstGeom>
          <a:noFill/>
          <a:ln>
            <a:noFill/>
          </a:ln>
        </p:spPr>
      </p:pic>
      <p:pic>
        <p:nvPicPr>
          <p:cNvPr id="53" name="Google Shape;165;p21">
            <a:extLst>
              <a:ext uri="{FF2B5EF4-FFF2-40B4-BE49-F238E27FC236}">
                <a16:creationId xmlns:a16="http://schemas.microsoft.com/office/drawing/2014/main" id="{73AC5341-B5C9-5BFE-F622-91E39E95F51B}"/>
              </a:ext>
            </a:extLst>
          </p:cNvPr>
          <p:cNvPicPr preferRelativeResize="0"/>
          <p:nvPr/>
        </p:nvPicPr>
        <p:blipFill>
          <a:blip r:embed="rId17">
            <a:alphaModFix/>
          </a:blip>
          <a:stretch>
            <a:fillRect/>
          </a:stretch>
        </p:blipFill>
        <p:spPr>
          <a:xfrm>
            <a:off x="2774011" y="1513279"/>
            <a:ext cx="690275" cy="674124"/>
          </a:xfrm>
          <a:prstGeom prst="rect">
            <a:avLst/>
          </a:prstGeom>
          <a:noFill/>
          <a:ln>
            <a:noFill/>
          </a:ln>
        </p:spPr>
      </p:pic>
      <p:pic>
        <p:nvPicPr>
          <p:cNvPr id="54" name="Google Shape;167;p21">
            <a:extLst>
              <a:ext uri="{FF2B5EF4-FFF2-40B4-BE49-F238E27FC236}">
                <a16:creationId xmlns:a16="http://schemas.microsoft.com/office/drawing/2014/main" id="{D6A10BEC-78F3-7314-D1B0-785FF7E5B89E}"/>
              </a:ext>
            </a:extLst>
          </p:cNvPr>
          <p:cNvPicPr preferRelativeResize="0"/>
          <p:nvPr/>
        </p:nvPicPr>
        <p:blipFill>
          <a:blip r:embed="rId17">
            <a:alphaModFix/>
          </a:blip>
          <a:stretch>
            <a:fillRect/>
          </a:stretch>
        </p:blipFill>
        <p:spPr>
          <a:xfrm>
            <a:off x="4717512" y="1513279"/>
            <a:ext cx="690275" cy="674124"/>
          </a:xfrm>
          <a:prstGeom prst="rect">
            <a:avLst/>
          </a:prstGeom>
          <a:noFill/>
          <a:ln>
            <a:noFill/>
          </a:ln>
        </p:spPr>
      </p:pic>
      <p:cxnSp>
        <p:nvCxnSpPr>
          <p:cNvPr id="2" name="Google Shape;169;p21">
            <a:extLst>
              <a:ext uri="{FF2B5EF4-FFF2-40B4-BE49-F238E27FC236}">
                <a16:creationId xmlns:a16="http://schemas.microsoft.com/office/drawing/2014/main" id="{79496246-41FA-EE84-FA84-32217742DF19}"/>
              </a:ext>
            </a:extLst>
          </p:cNvPr>
          <p:cNvCxnSpPr>
            <a:cxnSpLocks/>
          </p:cNvCxnSpPr>
          <p:nvPr/>
        </p:nvCxnSpPr>
        <p:spPr>
          <a:xfrm>
            <a:off x="4086034" y="3503629"/>
            <a:ext cx="798600" cy="288300"/>
          </a:xfrm>
          <a:prstGeom prst="straightConnector1">
            <a:avLst/>
          </a:prstGeom>
          <a:noFill/>
          <a:ln w="9525" cap="flat" cmpd="sng">
            <a:solidFill>
              <a:schemeClr val="dk2"/>
            </a:solidFill>
            <a:prstDash val="solid"/>
            <a:round/>
            <a:headEnd type="none" w="med" len="med"/>
            <a:tailEnd type="triangle" w="med" len="med"/>
          </a:ln>
        </p:spPr>
      </p:cxnSp>
      <p:cxnSp>
        <p:nvCxnSpPr>
          <p:cNvPr id="3" name="Google Shape;171;p21">
            <a:extLst>
              <a:ext uri="{FF2B5EF4-FFF2-40B4-BE49-F238E27FC236}">
                <a16:creationId xmlns:a16="http://schemas.microsoft.com/office/drawing/2014/main" id="{AF3826A4-DE46-40CE-9028-264490B68090}"/>
              </a:ext>
            </a:extLst>
          </p:cNvPr>
          <p:cNvCxnSpPr>
            <a:cxnSpLocks/>
          </p:cNvCxnSpPr>
          <p:nvPr/>
        </p:nvCxnSpPr>
        <p:spPr>
          <a:xfrm flipH="1">
            <a:off x="5655366" y="3462327"/>
            <a:ext cx="687231" cy="413933"/>
          </a:xfrm>
          <a:prstGeom prst="straightConnector1">
            <a:avLst/>
          </a:prstGeom>
          <a:noFill/>
          <a:ln w="9525" cap="flat" cmpd="sng">
            <a:solidFill>
              <a:schemeClr val="dk2"/>
            </a:solidFill>
            <a:prstDash val="solid"/>
            <a:round/>
            <a:headEnd type="none" w="med" len="med"/>
            <a:tailEnd type="triangle" w="med" len="med"/>
          </a:ln>
        </p:spPr>
      </p:cxnSp>
      <p:pic>
        <p:nvPicPr>
          <p:cNvPr id="4" name="Google Shape;165;p21">
            <a:extLst>
              <a:ext uri="{FF2B5EF4-FFF2-40B4-BE49-F238E27FC236}">
                <a16:creationId xmlns:a16="http://schemas.microsoft.com/office/drawing/2014/main" id="{F20096D1-8A65-B9B6-8632-FF611E6817FF}"/>
              </a:ext>
            </a:extLst>
          </p:cNvPr>
          <p:cNvPicPr preferRelativeResize="0"/>
          <p:nvPr/>
        </p:nvPicPr>
        <p:blipFill>
          <a:blip r:embed="rId17">
            <a:alphaModFix/>
          </a:blip>
          <a:stretch>
            <a:fillRect/>
          </a:stretch>
        </p:blipFill>
        <p:spPr>
          <a:xfrm>
            <a:off x="4936779" y="3624393"/>
            <a:ext cx="690275" cy="674124"/>
          </a:xfrm>
          <a:prstGeom prst="rect">
            <a:avLst/>
          </a:prstGeom>
          <a:noFill/>
          <a:ln>
            <a:noFill/>
          </a:ln>
        </p:spPr>
      </p:pic>
      <p:sp>
        <p:nvSpPr>
          <p:cNvPr id="5" name="TextBox 4">
            <a:extLst>
              <a:ext uri="{FF2B5EF4-FFF2-40B4-BE49-F238E27FC236}">
                <a16:creationId xmlns:a16="http://schemas.microsoft.com/office/drawing/2014/main" id="{1664AE98-96DE-75A9-A016-5EB65D123254}"/>
              </a:ext>
            </a:extLst>
          </p:cNvPr>
          <p:cNvSpPr txBox="1"/>
          <p:nvPr/>
        </p:nvSpPr>
        <p:spPr>
          <a:xfrm>
            <a:off x="4909368" y="3785969"/>
            <a:ext cx="894103" cy="461665"/>
          </a:xfrm>
          <a:prstGeom prst="rect">
            <a:avLst/>
          </a:prstGeom>
          <a:noFill/>
        </p:spPr>
        <p:txBody>
          <a:bodyPr wrap="square" rtlCol="0">
            <a:spAutoFit/>
          </a:bodyPr>
          <a:lstStyle/>
          <a:p>
            <a:r>
              <a:rPr lang="en-US" sz="2400" b="1" dirty="0">
                <a:solidFill>
                  <a:schemeClr val="bg1"/>
                </a:solidFill>
              </a:rPr>
              <a:t>???</a:t>
            </a:r>
          </a:p>
        </p:txBody>
      </p:sp>
    </p:spTree>
    <p:extLst>
      <p:ext uri="{BB962C8B-B14F-4D97-AF65-F5344CB8AC3E}">
        <p14:creationId xmlns:p14="http://schemas.microsoft.com/office/powerpoint/2010/main" val="2818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1000"/>
                                        <p:tgtEl>
                                          <p:spTgt spid="2"/>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strVal val="#ppt_x"/>
                                          </p:val>
                                        </p:tav>
                                        <p:tav tm="100000">
                                          <p:val>
                                            <p:strVal val="#ppt_x"/>
                                          </p:val>
                                        </p:tav>
                                      </p:tavLst>
                                    </p:anim>
                                    <p:anim calcmode="lin" valueType="num">
                                      <p:cBhvr>
                                        <p:cTn id="6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8" grpId="0"/>
      <p:bldP spid="29" grpId="0"/>
      <p:bldP spid="44" grpId="0"/>
      <p:bldP spid="45"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Existing Threshold Schemes</a:t>
            </a:r>
            <a:endParaRPr/>
          </a:p>
        </p:txBody>
      </p:sp>
      <p:sp>
        <p:nvSpPr>
          <p:cNvPr id="207" name="Google Shape;207;p23"/>
          <p:cNvSpPr txBox="1">
            <a:spLocks noGrp="1"/>
          </p:cNvSpPr>
          <p:nvPr>
            <p:ph type="body" idx="1"/>
          </p:nvPr>
        </p:nvSpPr>
        <p:spPr>
          <a:xfrm>
            <a:off x="163025" y="670800"/>
            <a:ext cx="8795100" cy="22398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SzPts val="2000"/>
              <a:buFont typeface="Wingdings" pitchFamily="2" charset="2"/>
              <a:buChar char="Ø"/>
            </a:pPr>
            <a:r>
              <a:rPr lang="en" sz="2000" dirty="0"/>
              <a:t>Private Threshold Signatures with Proactive Refresh [HJJKY’97, JO’08…]</a:t>
            </a:r>
            <a:endParaRPr sz="2000" dirty="0"/>
          </a:p>
          <a:p>
            <a:pPr marL="457200" lvl="0" indent="-355600" algn="l" rtl="0">
              <a:lnSpc>
                <a:spcPct val="150000"/>
              </a:lnSpc>
              <a:spcBef>
                <a:spcPts val="0"/>
              </a:spcBef>
              <a:spcAft>
                <a:spcPts val="0"/>
              </a:spcAft>
              <a:buSzPts val="2000"/>
              <a:buFont typeface="Wingdings" pitchFamily="2" charset="2"/>
              <a:buChar char="Ø"/>
            </a:pPr>
            <a:r>
              <a:rPr lang="en" sz="2000" dirty="0"/>
              <a:t>Accountable Threshold Signatures [MOR’01, BN’06, BDN’18…]</a:t>
            </a:r>
            <a:endParaRPr sz="2000" dirty="0"/>
          </a:p>
          <a:p>
            <a:pPr marL="0" lvl="0" indent="0" algn="l" rtl="0">
              <a:lnSpc>
                <a:spcPct val="150000"/>
              </a:lnSpc>
              <a:spcBef>
                <a:spcPts val="1200"/>
              </a:spcBef>
              <a:spcAft>
                <a:spcPts val="1200"/>
              </a:spcAft>
              <a:buNone/>
            </a:pPr>
            <a:r>
              <a:rPr lang="en" sz="2000" dirty="0"/>
              <a:t>But, no Accountable Threshold Signatures with Proactive Refresh.</a:t>
            </a:r>
            <a:endParaRPr sz="2000" dirty="0"/>
          </a:p>
        </p:txBody>
      </p:sp>
      <p:sp>
        <p:nvSpPr>
          <p:cNvPr id="2" name="Cloud 1">
            <a:extLst>
              <a:ext uri="{FF2B5EF4-FFF2-40B4-BE49-F238E27FC236}">
                <a16:creationId xmlns:a16="http://schemas.microsoft.com/office/drawing/2014/main" id="{FFDC5EE5-AE97-06BA-8094-348331FD0654}"/>
              </a:ext>
            </a:extLst>
          </p:cNvPr>
          <p:cNvSpPr/>
          <p:nvPr/>
        </p:nvSpPr>
        <p:spPr>
          <a:xfrm>
            <a:off x="163286" y="2318603"/>
            <a:ext cx="4500561" cy="1304271"/>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a:cs typeface="Arial"/>
              </a:rPr>
              <a:t>...Is this even possible?</a:t>
            </a:r>
          </a:p>
        </p:txBody>
      </p:sp>
      <p:sp>
        <p:nvSpPr>
          <p:cNvPr id="3" name="Cloud 2">
            <a:extLst>
              <a:ext uri="{FF2B5EF4-FFF2-40B4-BE49-F238E27FC236}">
                <a16:creationId xmlns:a16="http://schemas.microsoft.com/office/drawing/2014/main" id="{E39F3C68-8E47-29B3-6101-8340AFB01740}"/>
              </a:ext>
            </a:extLst>
          </p:cNvPr>
          <p:cNvSpPr/>
          <p:nvPr/>
        </p:nvSpPr>
        <p:spPr>
          <a:xfrm>
            <a:off x="2766350" y="3275635"/>
            <a:ext cx="5979642" cy="1765811"/>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PT Serif"/>
                <a:cs typeface="Arial"/>
              </a:rPr>
              <a:t>Secret keys are used to hold users accountable. If we refresh them, how would we trace the signers?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7">
                                            <p:txEl>
                                              <p:pRg st="0" end="0"/>
                                            </p:txEl>
                                          </p:spTgt>
                                        </p:tgtEl>
                                        <p:attrNameLst>
                                          <p:attrName>style.visibility</p:attrName>
                                        </p:attrNameLst>
                                      </p:cBhvr>
                                      <p:to>
                                        <p:strVal val="visible"/>
                                      </p:to>
                                    </p:set>
                                    <p:animEffect transition="in" filter="fade">
                                      <p:cBhvr>
                                        <p:cTn id="7" dur="1000"/>
                                        <p:tgtEl>
                                          <p:spTgt spid="207">
                                            <p:txEl>
                                              <p:pRg st="0" end="0"/>
                                            </p:txEl>
                                          </p:spTgt>
                                        </p:tgtEl>
                                      </p:cBhvr>
                                    </p:animEffect>
                                    <p:anim calcmode="lin" valueType="num">
                                      <p:cBhvr>
                                        <p:cTn id="8" dur="1000" fill="hold"/>
                                        <p:tgtEl>
                                          <p:spTgt spid="2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7">
                                            <p:txEl>
                                              <p:pRg st="1" end="1"/>
                                            </p:txEl>
                                          </p:spTgt>
                                        </p:tgtEl>
                                        <p:attrNameLst>
                                          <p:attrName>style.visibility</p:attrName>
                                        </p:attrNameLst>
                                      </p:cBhvr>
                                      <p:to>
                                        <p:strVal val="visible"/>
                                      </p:to>
                                    </p:set>
                                    <p:animEffect transition="in" filter="fade">
                                      <p:cBhvr>
                                        <p:cTn id="12" dur="1000"/>
                                        <p:tgtEl>
                                          <p:spTgt spid="207">
                                            <p:txEl>
                                              <p:pRg st="1" end="1"/>
                                            </p:txEl>
                                          </p:spTgt>
                                        </p:tgtEl>
                                      </p:cBhvr>
                                    </p:animEffect>
                                    <p:anim calcmode="lin" valueType="num">
                                      <p:cBhvr>
                                        <p:cTn id="13" dur="1000" fill="hold"/>
                                        <p:tgtEl>
                                          <p:spTgt spid="20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7">
                                            <p:txEl>
                                              <p:pRg st="2" end="2"/>
                                            </p:txEl>
                                          </p:spTgt>
                                        </p:tgtEl>
                                        <p:attrNameLst>
                                          <p:attrName>style.visibility</p:attrName>
                                        </p:attrNameLst>
                                      </p:cBhvr>
                                      <p:to>
                                        <p:strVal val="visible"/>
                                      </p:to>
                                    </p:set>
                                    <p:animEffect transition="in" filter="fade">
                                      <p:cBhvr>
                                        <p:cTn id="19" dur="1000"/>
                                        <p:tgtEl>
                                          <p:spTgt spid="207">
                                            <p:txEl>
                                              <p:pRg st="2" end="2"/>
                                            </p:txEl>
                                          </p:spTgt>
                                        </p:tgtEl>
                                      </p:cBhvr>
                                    </p:animEffect>
                                    <p:anim calcmode="lin" valueType="num">
                                      <p:cBhvr>
                                        <p:cTn id="20" dur="1000" fill="hold"/>
                                        <p:tgtEl>
                                          <p:spTgt spid="20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uiExpand="1" build="p"/>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2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Trivial ATS is not Refreshable</a:t>
            </a:r>
            <a:endParaRPr dirty="0"/>
          </a:p>
        </p:txBody>
      </p:sp>
      <mc:AlternateContent xmlns:mc="http://schemas.openxmlformats.org/markup-compatibility/2006" xmlns:a14="http://schemas.microsoft.com/office/drawing/2010/main">
        <mc:Choice Requires="a14">
          <p:sp>
            <p:nvSpPr>
              <p:cNvPr id="5" name="Google Shape;166;p21">
                <a:extLst>
                  <a:ext uri="{FF2B5EF4-FFF2-40B4-BE49-F238E27FC236}">
                    <a16:creationId xmlns:a16="http://schemas.microsoft.com/office/drawing/2014/main" id="{45386194-4AD9-4569-61E7-6D9E7EC372B6}"/>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5" name="Google Shape;166;p21">
                <a:extLst>
                  <a:ext uri="{FF2B5EF4-FFF2-40B4-BE49-F238E27FC236}">
                    <a16:creationId xmlns:a16="http://schemas.microsoft.com/office/drawing/2014/main" id="{45386194-4AD9-4569-61E7-6D9E7EC372B6}"/>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3"/>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230;p25">
                <a:extLst>
                  <a:ext uri="{FF2B5EF4-FFF2-40B4-BE49-F238E27FC236}">
                    <a16:creationId xmlns:a16="http://schemas.microsoft.com/office/drawing/2014/main" id="{73CE5A52-F192-F256-DC7B-FDC881E0C1E9}"/>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4" name="Google Shape;230;p25">
                <a:extLst>
                  <a:ext uri="{FF2B5EF4-FFF2-40B4-BE49-F238E27FC236}">
                    <a16:creationId xmlns:a16="http://schemas.microsoft.com/office/drawing/2014/main" id="{73CE5A52-F192-F256-DC7B-FDC881E0C1E9}"/>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4"/>
                <a:stretch>
                  <a:fillRect l="-1736" b="-12500"/>
                </a:stretch>
              </a:blipFill>
              <a:ln>
                <a:noFill/>
              </a:ln>
            </p:spPr>
            <p:txBody>
              <a:bodyPr/>
              <a:lstStyle/>
              <a:p>
                <a:r>
                  <a:rPr lang="en-US">
                    <a:noFill/>
                  </a:rPr>
                  <a:t> </a:t>
                </a:r>
              </a:p>
            </p:txBody>
          </p:sp>
        </mc:Fallback>
      </mc:AlternateContent>
      <p:pic>
        <p:nvPicPr>
          <p:cNvPr id="6" name="Google Shape;219;p25">
            <a:extLst>
              <a:ext uri="{FF2B5EF4-FFF2-40B4-BE49-F238E27FC236}">
                <a16:creationId xmlns:a16="http://schemas.microsoft.com/office/drawing/2014/main" id="{90C68D29-72CC-D5E8-4CCD-395EF894A63D}"/>
              </a:ext>
            </a:extLst>
          </p:cNvPr>
          <p:cNvPicPr preferRelativeResize="0"/>
          <p:nvPr/>
        </p:nvPicPr>
        <p:blipFill>
          <a:blip r:embed="rId5">
            <a:alphaModFix/>
          </a:blip>
          <a:stretch>
            <a:fillRect/>
          </a:stretch>
        </p:blipFill>
        <p:spPr>
          <a:xfrm>
            <a:off x="2479775" y="1505856"/>
            <a:ext cx="834050" cy="1152898"/>
          </a:xfrm>
          <a:prstGeom prst="rect">
            <a:avLst/>
          </a:prstGeom>
          <a:noFill/>
          <a:ln>
            <a:noFill/>
          </a:ln>
        </p:spPr>
      </p:pic>
      <p:pic>
        <p:nvPicPr>
          <p:cNvPr id="7" name="Google Shape;223;p25">
            <a:extLst>
              <a:ext uri="{FF2B5EF4-FFF2-40B4-BE49-F238E27FC236}">
                <a16:creationId xmlns:a16="http://schemas.microsoft.com/office/drawing/2014/main" id="{D4EF397F-EB2B-66E6-624A-1D2A3AABEB6B}"/>
              </a:ext>
            </a:extLst>
          </p:cNvPr>
          <p:cNvPicPr preferRelativeResize="0"/>
          <p:nvPr/>
        </p:nvPicPr>
        <p:blipFill>
          <a:blip r:embed="rId6">
            <a:alphaModFix/>
          </a:blip>
          <a:stretch>
            <a:fillRect/>
          </a:stretch>
        </p:blipFill>
        <p:spPr>
          <a:xfrm>
            <a:off x="4791322" y="1531518"/>
            <a:ext cx="834050" cy="1095717"/>
          </a:xfrm>
          <a:prstGeom prst="rect">
            <a:avLst/>
          </a:prstGeom>
          <a:noFill/>
          <a:ln>
            <a:noFill/>
          </a:ln>
        </p:spPr>
      </p:pic>
      <p:pic>
        <p:nvPicPr>
          <p:cNvPr id="8" name="Google Shape;225;p25">
            <a:extLst>
              <a:ext uri="{FF2B5EF4-FFF2-40B4-BE49-F238E27FC236}">
                <a16:creationId xmlns:a16="http://schemas.microsoft.com/office/drawing/2014/main" id="{9CE9C6CF-9AA6-E93E-867C-FD8B101CB100}"/>
              </a:ext>
            </a:extLst>
          </p:cNvPr>
          <p:cNvPicPr preferRelativeResize="0"/>
          <p:nvPr/>
        </p:nvPicPr>
        <p:blipFill>
          <a:blip r:embed="rId7">
            <a:alphaModFix/>
          </a:blip>
          <a:stretch>
            <a:fillRect/>
          </a:stretch>
        </p:blipFill>
        <p:spPr>
          <a:xfrm>
            <a:off x="7256108" y="1505856"/>
            <a:ext cx="909710" cy="1152900"/>
          </a:xfrm>
          <a:prstGeom prst="rect">
            <a:avLst/>
          </a:prstGeom>
          <a:noFill/>
          <a:ln>
            <a:noFill/>
          </a:ln>
        </p:spPr>
      </p:pic>
      <mc:AlternateContent xmlns:mc="http://schemas.openxmlformats.org/markup-compatibility/2006" xmlns:a14="http://schemas.microsoft.com/office/drawing/2010/main">
        <mc:Choice Requires="a14">
          <p:sp>
            <p:nvSpPr>
              <p:cNvPr id="9" name="Google Shape;227;p25">
                <a:extLst>
                  <a:ext uri="{FF2B5EF4-FFF2-40B4-BE49-F238E27FC236}">
                    <a16:creationId xmlns:a16="http://schemas.microsoft.com/office/drawing/2014/main" id="{357E06A3-3FBC-43CE-12A6-55D2C0E0D827}"/>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9" name="Google Shape;227;p25">
                <a:extLst>
                  <a:ext uri="{FF2B5EF4-FFF2-40B4-BE49-F238E27FC236}">
                    <a16:creationId xmlns:a16="http://schemas.microsoft.com/office/drawing/2014/main" id="{357E06A3-3FBC-43CE-12A6-55D2C0E0D827}"/>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227;p25">
                <a:extLst>
                  <a:ext uri="{FF2B5EF4-FFF2-40B4-BE49-F238E27FC236}">
                    <a16:creationId xmlns:a16="http://schemas.microsoft.com/office/drawing/2014/main" id="{6C0E76F6-8177-2788-E00F-CCDDFBA4A5D9}"/>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10" name="Google Shape;227;p25">
                <a:extLst>
                  <a:ext uri="{FF2B5EF4-FFF2-40B4-BE49-F238E27FC236}">
                    <a16:creationId xmlns:a16="http://schemas.microsoft.com/office/drawing/2014/main" id="{6C0E76F6-8177-2788-E00F-CCDDFBA4A5D9}"/>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9"/>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227;p25">
                <a:extLst>
                  <a:ext uri="{FF2B5EF4-FFF2-40B4-BE49-F238E27FC236}">
                    <a16:creationId xmlns:a16="http://schemas.microsoft.com/office/drawing/2014/main" id="{AE573A9E-DF20-B202-7557-9D6E477466B4}"/>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11" name="Google Shape;227;p25">
                <a:extLst>
                  <a:ext uri="{FF2B5EF4-FFF2-40B4-BE49-F238E27FC236}">
                    <a16:creationId xmlns:a16="http://schemas.microsoft.com/office/drawing/2014/main" id="{AE573A9E-DF20-B202-7557-9D6E477466B4}"/>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0"/>
                <a:stretch>
                  <a:fillRect b="-5000"/>
                </a:stretch>
              </a:blipFill>
              <a:ln>
                <a:noFill/>
              </a:ln>
            </p:spPr>
            <p:txBody>
              <a:bodyPr/>
              <a:lstStyle/>
              <a:p>
                <a:r>
                  <a:rPr lang="en-US">
                    <a:noFill/>
                  </a:rPr>
                  <a:t> </a:t>
                </a:r>
              </a:p>
            </p:txBody>
          </p:sp>
        </mc:Fallback>
      </mc:AlternateContent>
      <p:pic>
        <p:nvPicPr>
          <p:cNvPr id="3" name="Google Shape;165;p21" descr="A picture containing clipart&#10;&#10;Description automatically generated">
            <a:extLst>
              <a:ext uri="{FF2B5EF4-FFF2-40B4-BE49-F238E27FC236}">
                <a16:creationId xmlns:a16="http://schemas.microsoft.com/office/drawing/2014/main" id="{936FD6D0-C2E8-29EC-6DD3-76B6E3318579}"/>
              </a:ext>
            </a:extLst>
          </p:cNvPr>
          <p:cNvPicPr preferRelativeResize="0"/>
          <p:nvPr/>
        </p:nvPicPr>
        <p:blipFill>
          <a:blip r:embed="rId11">
            <a:alphaModFix/>
          </a:blip>
          <a:stretch>
            <a:fillRect/>
          </a:stretch>
        </p:blipFill>
        <p:spPr>
          <a:xfrm>
            <a:off x="2129905" y="1505856"/>
            <a:ext cx="690275" cy="6741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139C080-412F-9016-3CAB-DB0ED543607E}"/>
                  </a:ext>
                </a:extLst>
              </p:cNvPr>
              <p:cNvSpPr txBox="1"/>
              <p:nvPr/>
            </p:nvSpPr>
            <p:spPr>
              <a:xfrm>
                <a:off x="3361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33612" y="2616004"/>
                <a:ext cx="2297286" cy="400110"/>
              </a:xfrm>
              <a:prstGeom prst="rect">
                <a:avLst/>
              </a:prstGeom>
              <a:blipFill>
                <a:blip r:embed="rId3"/>
                <a:stretch>
                  <a:fillRect l="-2747" t="-6061" r="-1099" b="-24242"/>
                </a:stretch>
              </a:blipFill>
            </p:spPr>
            <p:txBody>
              <a:bodyPr/>
              <a:lstStyle/>
              <a:p>
                <a:r>
                  <a:rPr lang="en-US">
                    <a:noFill/>
                  </a:rPr>
                  <a:t> </a:t>
                </a:r>
              </a:p>
            </p:txBody>
          </p:sp>
        </mc:Fallback>
      </mc:AlternateContent>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4">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5">
            <a:alphaModFix/>
          </a:blip>
          <a:stretch>
            <a:fillRect/>
          </a:stretch>
        </p:blipFill>
        <p:spPr>
          <a:xfrm>
            <a:off x="4791322" y="1531518"/>
            <a:ext cx="834050" cy="1095717"/>
          </a:xfrm>
          <a:prstGeom prst="rect">
            <a:avLst/>
          </a:prstGeom>
          <a:noFill/>
          <a:ln>
            <a:noFill/>
          </a:ln>
        </p:spPr>
      </p:pic>
      <p:pic>
        <p:nvPicPr>
          <p:cNvPr id="31" name="Google Shape;225;p25">
            <a:extLst>
              <a:ext uri="{FF2B5EF4-FFF2-40B4-BE49-F238E27FC236}">
                <a16:creationId xmlns:a16="http://schemas.microsoft.com/office/drawing/2014/main" id="{AB2DA0A5-4609-8BAD-BFDC-87C4D8BFA371}"/>
              </a:ext>
            </a:extLst>
          </p:cNvPr>
          <p:cNvPicPr preferRelativeResize="0"/>
          <p:nvPr/>
        </p:nvPicPr>
        <p:blipFill>
          <a:blip r:embed="rId6">
            <a:alphaModFix/>
          </a:blip>
          <a:stretch>
            <a:fillRect/>
          </a:stretch>
        </p:blipFill>
        <p:spPr>
          <a:xfrm>
            <a:off x="7256108" y="1505856"/>
            <a:ext cx="909710" cy="1152900"/>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xmlns:a14="http://schemas.microsoft.com/office/drawing/2010/main">
        <mc:Choice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xmlns="">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7"/>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2963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8"/>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9"/>
                <a:stretch>
                  <a:fillRect l="-1736"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1"/>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2"/>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3">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3">
            <a:alphaModFix/>
          </a:blip>
          <a:stretch>
            <a:fillRect/>
          </a:stretch>
        </p:blipFill>
        <p:spPr>
          <a:xfrm>
            <a:off x="4381195" y="1505856"/>
            <a:ext cx="690275" cy="674124"/>
          </a:xfrm>
          <a:prstGeom prst="rect">
            <a:avLst/>
          </a:prstGeom>
          <a:noFill/>
          <a:ln>
            <a:noFill/>
          </a:ln>
        </p:spPr>
      </p:pic>
      <mc:AlternateContent xmlns:mc="http://schemas.openxmlformats.org/markup-compatibility/2006" xmlns:a14="http://schemas.microsoft.com/office/drawing/2010/main">
        <mc:Choice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4"/>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5"/>
                <a:stretch>
                  <a:fillRect r="-3922"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6"/>
                <a:stretch>
                  <a:fillRect r="-8333" b="-7500"/>
                </a:stretch>
              </a:blipFill>
              <a:ln>
                <a:noFill/>
              </a:ln>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6" name="Google Shape;304;p30">
                <a:extLst>
                  <a:ext uri="{FF2B5EF4-FFF2-40B4-BE49-F238E27FC236}">
                    <a16:creationId xmlns:a16="http://schemas.microsoft.com/office/drawing/2014/main" id="{9C630374-569D-F02E-7269-3440F2847AF7}"/>
                  </a:ext>
                </a:extLst>
              </p:cNvPr>
              <p:cNvSpPr txBox="1">
                <a:spLocks/>
              </p:cNvSpPr>
              <p:nvPr/>
            </p:nvSpPr>
            <p:spPr>
              <a:xfrm>
                <a:off x="393772" y="3850700"/>
                <a:ext cx="8795100" cy="1039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gn="ctr">
                  <a:lnSpc>
                    <a:spcPct val="110000"/>
                  </a:lnSpc>
                  <a:spcBef>
                    <a:spcPts val="600"/>
                  </a:spcBef>
                  <a:spcAft>
                    <a:spcPts val="300"/>
                  </a:spcAft>
                  <a:buFont typeface="PT Serif"/>
                  <a:buNone/>
                </a:pPr>
                <a:r>
                  <a:rPr lang="en" sz="1900" dirty="0">
                    <a:solidFill>
                      <a:schemeClr val="tx1"/>
                    </a:solidFill>
                  </a:rPr>
                  <a:t>But,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i="1" smtClean="0">
                            <a:solidFill>
                              <a:schemeClr val="tx1"/>
                            </a:solidFill>
                            <a:latin typeface="Cambria Math" panose="02040503050406030204" pitchFamily="18" charset="0"/>
                          </a:rPr>
                          <m:t>1</m:t>
                        </m:r>
                      </m:sub>
                      <m:sup/>
                    </m:sSubSup>
                  </m:oMath>
                </a14:m>
                <a:r>
                  <a:rPr lang="en" sz="1900" dirty="0">
                    <a:solidFill>
                      <a:schemeClr val="tx1"/>
                    </a:solidFill>
                  </a:rPr>
                  <a:t> is still a valid secret key </a:t>
                </a:r>
                <a:r>
                  <a:rPr lang="en" sz="1900" dirty="0" err="1">
                    <a:solidFill>
                      <a:schemeClr val="tx1"/>
                    </a:solidFill>
                  </a:rPr>
                  <a:t>w.r.t</a:t>
                </a:r>
                <a:r>
                  <a:rPr lang="en" sz="1900" dirty="0">
                    <a:solidFill>
                      <a:schemeClr val="tx1"/>
                    </a:solidFill>
                  </a:rPr>
                  <a:t> </a:t>
                </a:r>
                <a14:m>
                  <m:oMath xmlns:m="http://schemas.openxmlformats.org/officeDocument/2006/math">
                    <m:r>
                      <a:rPr lang="en-US" sz="1900" smtClean="0">
                        <a:solidFill>
                          <a:schemeClr val="tx1"/>
                        </a:solidFill>
                        <a:latin typeface="Cambria Math" panose="02040503050406030204" pitchFamily="18" charset="0"/>
                      </a:rPr>
                      <m:t> </m:t>
                    </m:r>
                    <m:r>
                      <a:rPr lang="en-US" sz="1900" i="1">
                        <a:solidFill>
                          <a:schemeClr val="tx1"/>
                        </a:solidFill>
                        <a:latin typeface="Cambria Math" panose="02040503050406030204" pitchFamily="18" charset="0"/>
                      </a:rPr>
                      <m:t>𝑝</m:t>
                    </m:r>
                    <m:sSub>
                      <m:sSubPr>
                        <m:ctrlPr>
                          <a:rPr lang="en-US" sz="1900" i="1">
                            <a:solidFill>
                              <a:schemeClr val="tx1"/>
                            </a:solidFill>
                            <a:latin typeface="Cambria Math" panose="02040503050406030204" pitchFamily="18" charset="0"/>
                          </a:rPr>
                        </m:ctrlPr>
                      </m:sSubPr>
                      <m:e>
                        <m:r>
                          <a:rPr lang="en-US"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Sub>
                  </m:oMath>
                </a14:m>
                <a:r>
                  <a:rPr lang="en" sz="1900" baseline="-25000" dirty="0">
                    <a:solidFill>
                      <a:schemeClr val="tx1"/>
                    </a:solidFill>
                  </a:rPr>
                  <a:t> </a:t>
                </a:r>
                <a:r>
                  <a:rPr lang="en" sz="1900" dirty="0">
                    <a:solidFill>
                      <a:schemeClr val="tx1"/>
                    </a:solidFill>
                  </a:rPr>
                  <a:t> </a:t>
                </a:r>
              </a:p>
              <a:p>
                <a:pPr marL="0" indent="0" algn="ctr">
                  <a:lnSpc>
                    <a:spcPct val="110000"/>
                  </a:lnSpc>
                  <a:spcBef>
                    <a:spcPts val="600"/>
                  </a:spcBef>
                  <a:spcAft>
                    <a:spcPts val="300"/>
                  </a:spcAft>
                  <a:buFont typeface="PT Serif"/>
                  <a:buNone/>
                </a:pPr>
                <a:endParaRPr lang="en" sz="1900" baseline="-25000" dirty="0">
                  <a:solidFill>
                    <a:schemeClr val="tx1"/>
                  </a:solidFill>
                </a:endParaRPr>
              </a:p>
            </p:txBody>
          </p:sp>
        </mc:Choice>
        <mc:Fallback xmlns="">
          <p:sp>
            <p:nvSpPr>
              <p:cNvPr id="46" name="Google Shape;304;p30">
                <a:extLst>
                  <a:ext uri="{FF2B5EF4-FFF2-40B4-BE49-F238E27FC236}">
                    <a16:creationId xmlns:a16="http://schemas.microsoft.com/office/drawing/2014/main" id="{9C630374-569D-F02E-7269-3440F2847AF7}"/>
                  </a:ext>
                </a:extLst>
              </p:cNvPr>
              <p:cNvSpPr txBox="1">
                <a:spLocks noRot="1" noChangeAspect="1" noMove="1" noResize="1" noEditPoints="1" noAdjustHandles="1" noChangeArrowheads="1" noChangeShapeType="1" noTextEdit="1"/>
              </p:cNvSpPr>
              <p:nvPr/>
            </p:nvSpPr>
            <p:spPr>
              <a:xfrm>
                <a:off x="393772" y="3850700"/>
                <a:ext cx="8795100" cy="1039516"/>
              </a:xfrm>
              <a:prstGeom prst="rect">
                <a:avLst/>
              </a:prstGeom>
              <a:blipFill>
                <a:blip r:embed="rId17"/>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8" presetClass="entr" presetSubtype="12"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strips(downLeft)">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6" grpId="0"/>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139C080-412F-9016-3CAB-DB0ED543607E}"/>
                  </a:ext>
                </a:extLst>
              </p:cNvPr>
              <p:cNvSpPr txBox="1"/>
              <p:nvPr/>
            </p:nvSpPr>
            <p:spPr>
              <a:xfrm>
                <a:off x="3361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33612" y="2616004"/>
                <a:ext cx="2297286" cy="400110"/>
              </a:xfrm>
              <a:prstGeom prst="rect">
                <a:avLst/>
              </a:prstGeom>
              <a:blipFill>
                <a:blip r:embed="rId3"/>
                <a:stretch>
                  <a:fillRect l="-2747" t="-6061" r="-1099" b="-24242"/>
                </a:stretch>
              </a:blipFill>
            </p:spPr>
            <p:txBody>
              <a:bodyPr/>
              <a:lstStyle/>
              <a:p>
                <a:r>
                  <a:rPr lang="en-US">
                    <a:noFill/>
                  </a:rPr>
                  <a:t> </a:t>
                </a:r>
              </a:p>
            </p:txBody>
          </p:sp>
        </mc:Fallback>
      </mc:AlternateContent>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4">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5">
            <a:alphaModFix/>
          </a:blip>
          <a:stretch>
            <a:fillRect/>
          </a:stretch>
        </p:blipFill>
        <p:spPr>
          <a:xfrm>
            <a:off x="4791322" y="1531518"/>
            <a:ext cx="834050" cy="1095717"/>
          </a:xfrm>
          <a:prstGeom prst="rect">
            <a:avLst/>
          </a:prstGeom>
          <a:noFill/>
          <a:ln>
            <a:noFill/>
          </a:ln>
        </p:spPr>
      </p:pic>
      <p:pic>
        <p:nvPicPr>
          <p:cNvPr id="31" name="Google Shape;225;p25">
            <a:extLst>
              <a:ext uri="{FF2B5EF4-FFF2-40B4-BE49-F238E27FC236}">
                <a16:creationId xmlns:a16="http://schemas.microsoft.com/office/drawing/2014/main" id="{AB2DA0A5-4609-8BAD-BFDC-87C4D8BFA371}"/>
              </a:ext>
            </a:extLst>
          </p:cNvPr>
          <p:cNvPicPr preferRelativeResize="0"/>
          <p:nvPr/>
        </p:nvPicPr>
        <p:blipFill>
          <a:blip r:embed="rId6">
            <a:alphaModFix/>
          </a:blip>
          <a:stretch>
            <a:fillRect/>
          </a:stretch>
        </p:blipFill>
        <p:spPr>
          <a:xfrm>
            <a:off x="7256108" y="1505856"/>
            <a:ext cx="909710" cy="1152900"/>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xmlns:a14="http://schemas.microsoft.com/office/drawing/2010/main">
        <mc:Choice Requires="a14">
          <p:sp>
            <p:nvSpPr>
              <p:cNvPr id="304" name="Google Shape;304;p30"/>
              <p:cNvSpPr txBox="1">
                <a:spLocks noGrp="1"/>
              </p:cNvSpPr>
              <p:nvPr>
                <p:ph type="body" idx="1"/>
              </p:nvPr>
            </p:nvSpPr>
            <p:spPr>
              <a:xfrm>
                <a:off x="393772" y="3850700"/>
                <a:ext cx="8795100" cy="1039516"/>
              </a:xfrm>
              <a:prstGeom prst="rect">
                <a:avLst/>
              </a:prstGeom>
            </p:spPr>
            <p:txBody>
              <a:bodyPr spcFirstLastPara="1" wrap="square" lIns="91425" tIns="91425" rIns="91425" bIns="91425" anchor="t" anchorCtr="0">
                <a:noAutofit/>
              </a:bodyPr>
              <a:lstStyle/>
              <a:p>
                <a:pPr marL="0" indent="0" algn="ctr">
                  <a:lnSpc>
                    <a:spcPct val="110000"/>
                  </a:lnSpc>
                  <a:spcBef>
                    <a:spcPts val="600"/>
                  </a:spcBef>
                  <a:spcAft>
                    <a:spcPts val="300"/>
                  </a:spcAft>
                  <a:buNone/>
                </a:pPr>
                <a:r>
                  <a:rPr lang="en" sz="1900" dirty="0">
                    <a:solidFill>
                      <a:schemeClr val="tx1"/>
                    </a:solidFill>
                  </a:rPr>
                  <a:t>But,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b="0" i="1" smtClean="0">
                            <a:solidFill>
                              <a:schemeClr val="tx1"/>
                            </a:solidFill>
                            <a:latin typeface="Cambria Math" panose="02040503050406030204" pitchFamily="18" charset="0"/>
                          </a:rPr>
                          <m:t>1</m:t>
                        </m:r>
                      </m:sub>
                      <m:sup/>
                    </m:sSubSup>
                  </m:oMath>
                </a14:m>
                <a:r>
                  <a:rPr lang="en" sz="1900" dirty="0">
                    <a:solidFill>
                      <a:schemeClr val="tx1"/>
                    </a:solidFill>
                  </a:rPr>
                  <a:t> is still a valid secret key </a:t>
                </a:r>
                <a:r>
                  <a:rPr lang="en" sz="1900" dirty="0" err="1">
                    <a:solidFill>
                      <a:schemeClr val="tx1"/>
                    </a:solidFill>
                  </a:rPr>
                  <a:t>w.r.t</a:t>
                </a:r>
                <a:r>
                  <a:rPr lang="en" sz="1900" dirty="0">
                    <a:solidFill>
                      <a:schemeClr val="tx1"/>
                    </a:solidFill>
                  </a:rPr>
                  <a:t> </a:t>
                </a:r>
                <a14:m>
                  <m:oMath xmlns:m="http://schemas.openxmlformats.org/officeDocument/2006/math">
                    <m:r>
                      <a:rPr lang="en-US" sz="1900" b="0" i="0" smtClean="0">
                        <a:solidFill>
                          <a:schemeClr val="tx1"/>
                        </a:solidFill>
                        <a:latin typeface="Cambria Math" panose="02040503050406030204" pitchFamily="18" charset="0"/>
                      </a:rPr>
                      <m:t> </m:t>
                    </m:r>
                    <m:r>
                      <a:rPr lang="en-US" sz="1900" i="1">
                        <a:solidFill>
                          <a:schemeClr val="tx1"/>
                        </a:solidFill>
                        <a:latin typeface="Cambria Math" panose="02040503050406030204" pitchFamily="18" charset="0"/>
                      </a:rPr>
                      <m:t>𝑝</m:t>
                    </m:r>
                    <m:sSub>
                      <m:sSubPr>
                        <m:ctrlPr>
                          <a:rPr lang="en-US" sz="1900" i="1">
                            <a:solidFill>
                              <a:schemeClr val="tx1"/>
                            </a:solidFill>
                            <a:latin typeface="Cambria Math" panose="02040503050406030204" pitchFamily="18" charset="0"/>
                          </a:rPr>
                        </m:ctrlPr>
                      </m:sSubPr>
                      <m:e>
                        <m:r>
                          <a:rPr lang="en-US"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Sub>
                  </m:oMath>
                </a14:m>
                <a:r>
                  <a:rPr lang="en" sz="1900" baseline="-25000" dirty="0">
                    <a:solidFill>
                      <a:schemeClr val="tx1"/>
                    </a:solidFill>
                  </a:rPr>
                  <a:t> </a:t>
                </a:r>
                <a:r>
                  <a:rPr lang="en" sz="1900" dirty="0">
                    <a:solidFill>
                      <a:schemeClr val="tx1"/>
                    </a:solidFill>
                  </a:rPr>
                  <a:t> </a:t>
                </a:r>
              </a:p>
              <a:p>
                <a:pPr marL="0" indent="0" algn="ctr">
                  <a:lnSpc>
                    <a:spcPct val="110000"/>
                  </a:lnSpc>
                  <a:spcBef>
                    <a:spcPts val="600"/>
                  </a:spcBef>
                  <a:spcAft>
                    <a:spcPts val="300"/>
                  </a:spcAft>
                  <a:buNone/>
                </a:pPr>
                <a:r>
                  <a:rPr lang="en" sz="1900" dirty="0">
                    <a:solidFill>
                      <a:schemeClr val="tx1"/>
                    </a:solidFill>
                  </a:rPr>
                  <a:t>⇒ Adv can use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up/>
                    </m:sSubSup>
                  </m:oMath>
                </a14:m>
                <a:r>
                  <a:rPr lang="en" sz="1900" dirty="0">
                    <a:solidFill>
                      <a:schemeClr val="tx1"/>
                    </a:solidFill>
                  </a:rPr>
                  <a: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b="0" i="1" smtClean="0">
                            <a:solidFill>
                              <a:schemeClr val="tx1"/>
                            </a:solidFill>
                            <a:latin typeface="Cambria Math" panose="02040503050406030204" pitchFamily="18" charset="0"/>
                          </a:rPr>
                          <m:t>2</m:t>
                        </m:r>
                      </m:sub>
                      <m:sup>
                        <m:r>
                          <a:rPr lang="en-US" sz="1900" b="0" i="1" smtClean="0">
                            <a:solidFill>
                              <a:schemeClr val="tx1"/>
                            </a:solidFill>
                            <a:latin typeface="Cambria Math" panose="02040503050406030204" pitchFamily="18" charset="0"/>
                          </a:rPr>
                          <m:t>′</m:t>
                        </m:r>
                      </m:sup>
                    </m:sSubSup>
                  </m:oMath>
                </a14:m>
                <a:r>
                  <a:rPr lang="en" sz="1900" dirty="0">
                    <a:solidFill>
                      <a:schemeClr val="tx1"/>
                    </a:solidFill>
                  </a:rPr>
                  <a:t> to get (𝜎</a:t>
                </a:r>
                <a:r>
                  <a:rPr lang="en" sz="1900" baseline="-25000" dirty="0">
                    <a:solidFill>
                      <a:schemeClr val="tx1"/>
                    </a:solidFill>
                  </a:rPr>
                  <a:t>1 </a:t>
                </a:r>
                <a:r>
                  <a:rPr lang="en" sz="1900" dirty="0">
                    <a:solidFill>
                      <a:schemeClr val="tx1"/>
                    </a:solidFill>
                  </a:rPr>
                  <a:t>, </a:t>
                </a:r>
                <a14:m>
                  <m:oMath xmlns:m="http://schemas.openxmlformats.org/officeDocument/2006/math">
                    <m:sSubSup>
                      <m:sSubSupPr>
                        <m:ctrlPr>
                          <a:rPr lang="en-US" sz="1900" i="1">
                            <a:solidFill>
                              <a:schemeClr val="tx1"/>
                            </a:solidFill>
                            <a:latin typeface="Cambria Math" panose="02040503050406030204" pitchFamily="18" charset="0"/>
                          </a:rPr>
                        </m:ctrlPr>
                      </m:sSubSupPr>
                      <m:e>
                        <m:r>
                          <a:rPr lang="en-US" sz="1900" i="1" smtClean="0">
                            <a:solidFill>
                              <a:schemeClr val="tx1"/>
                            </a:solidFill>
                            <a:latin typeface="Cambria Math" panose="02040503050406030204" pitchFamily="18" charset="0"/>
                          </a:rPr>
                          <m:t>𝜎</m:t>
                        </m:r>
                      </m:e>
                      <m:sub>
                        <m:r>
                          <a:rPr lang="en-US" sz="1900" b="0" i="1" smtClean="0">
                            <a:solidFill>
                              <a:schemeClr val="tx1"/>
                            </a:solidFill>
                            <a:latin typeface="Cambria Math" panose="02040503050406030204" pitchFamily="18" charset="0"/>
                          </a:rPr>
                          <m:t>2</m:t>
                        </m:r>
                      </m:sub>
                      <m:sup>
                        <m:r>
                          <a:rPr lang="en-US" sz="1900" b="0" i="1" smtClean="0">
                            <a:solidFill>
                              <a:schemeClr val="tx1"/>
                            </a:solidFill>
                            <a:latin typeface="Cambria Math" panose="02040503050406030204" pitchFamily="18" charset="0"/>
                          </a:rPr>
                          <m:t>′</m:t>
                        </m:r>
                      </m:sup>
                    </m:sSubSup>
                  </m:oMath>
                </a14:m>
                <a:r>
                  <a:rPr lang="en" sz="1900" dirty="0">
                    <a:solidFill>
                      <a:schemeClr val="tx1"/>
                    </a:solidFill>
                  </a:rPr>
                  <a:t>) </a:t>
                </a:r>
                <a:endParaRPr lang="en" sz="1900" baseline="-25000" dirty="0">
                  <a:solidFill>
                    <a:schemeClr val="tx1"/>
                  </a:solidFill>
                </a:endParaRPr>
              </a:p>
            </p:txBody>
          </p:sp>
        </mc:Choice>
        <mc:Fallback xmlns="">
          <p:sp>
            <p:nvSpPr>
              <p:cNvPr id="304" name="Google Shape;304;p30"/>
              <p:cNvSpPr txBox="1">
                <a:spLocks noGrp="1" noRot="1" noChangeAspect="1" noMove="1" noResize="1" noEditPoints="1" noAdjustHandles="1" noChangeArrowheads="1" noChangeShapeType="1" noTextEdit="1"/>
              </p:cNvSpPr>
              <p:nvPr>
                <p:ph type="body" idx="1"/>
              </p:nvPr>
            </p:nvSpPr>
            <p:spPr>
              <a:xfrm>
                <a:off x="393772" y="3850700"/>
                <a:ext cx="8795100" cy="1039516"/>
              </a:xfrm>
              <a:prstGeom prst="rect">
                <a:avLst/>
              </a:prstGeom>
              <a:blipFill>
                <a:blip r:embed="rId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xmlns="">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8"/>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2963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9"/>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10"/>
                <a:stretch>
                  <a:fillRect l="-1736"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11"/>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2"/>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3"/>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4">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4">
            <a:alphaModFix/>
          </a:blip>
          <a:stretch>
            <a:fillRect/>
          </a:stretch>
        </p:blipFill>
        <p:spPr>
          <a:xfrm>
            <a:off x="4381195" y="1505856"/>
            <a:ext cx="690275" cy="674124"/>
          </a:xfrm>
          <a:prstGeom prst="rect">
            <a:avLst/>
          </a:prstGeom>
          <a:noFill/>
          <a:ln>
            <a:noFill/>
          </a:ln>
        </p:spPr>
      </p:pic>
      <mc:AlternateContent xmlns:mc="http://schemas.openxmlformats.org/markup-compatibility/2006" xmlns:a14="http://schemas.microsoft.com/office/drawing/2010/main">
        <mc:Choice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5"/>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6"/>
                <a:stretch>
                  <a:fillRect r="-3922"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7"/>
                <a:stretch>
                  <a:fillRect r="-8333" b="-7500"/>
                </a:stretch>
              </a:blipFill>
              <a:ln>
                <a:noFill/>
              </a:ln>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2242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139C080-412F-9016-3CAB-DB0ED543607E}"/>
                  </a:ext>
                </a:extLst>
              </p:cNvPr>
              <p:cNvSpPr txBox="1"/>
              <p:nvPr/>
            </p:nvSpPr>
            <p:spPr>
              <a:xfrm>
                <a:off x="3361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33612" y="2616004"/>
                <a:ext cx="2297286" cy="400110"/>
              </a:xfrm>
              <a:prstGeom prst="rect">
                <a:avLst/>
              </a:prstGeom>
              <a:blipFill>
                <a:blip r:embed="rId3"/>
                <a:stretch>
                  <a:fillRect l="-2747" t="-6061" r="-1099" b="-24242"/>
                </a:stretch>
              </a:blipFill>
            </p:spPr>
            <p:txBody>
              <a:bodyPr/>
              <a:lstStyle/>
              <a:p>
                <a:r>
                  <a:rPr lang="en-US">
                    <a:noFill/>
                  </a:rPr>
                  <a:t> </a:t>
                </a:r>
              </a:p>
            </p:txBody>
          </p:sp>
        </mc:Fallback>
      </mc:AlternateContent>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4">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5">
            <a:alphaModFix/>
          </a:blip>
          <a:stretch>
            <a:fillRect/>
          </a:stretch>
        </p:blipFill>
        <p:spPr>
          <a:xfrm>
            <a:off x="4791322" y="1531518"/>
            <a:ext cx="834050" cy="1095717"/>
          </a:xfrm>
          <a:prstGeom prst="rect">
            <a:avLst/>
          </a:prstGeom>
          <a:noFill/>
          <a:ln>
            <a:noFill/>
          </a:ln>
        </p:spPr>
      </p:pic>
      <p:pic>
        <p:nvPicPr>
          <p:cNvPr id="31" name="Google Shape;225;p25">
            <a:extLst>
              <a:ext uri="{FF2B5EF4-FFF2-40B4-BE49-F238E27FC236}">
                <a16:creationId xmlns:a16="http://schemas.microsoft.com/office/drawing/2014/main" id="{AB2DA0A5-4609-8BAD-BFDC-87C4D8BFA371}"/>
              </a:ext>
            </a:extLst>
          </p:cNvPr>
          <p:cNvPicPr preferRelativeResize="0"/>
          <p:nvPr/>
        </p:nvPicPr>
        <p:blipFill>
          <a:blip r:embed="rId6">
            <a:alphaModFix/>
          </a:blip>
          <a:stretch>
            <a:fillRect/>
          </a:stretch>
        </p:blipFill>
        <p:spPr>
          <a:xfrm>
            <a:off x="7256108" y="1505856"/>
            <a:ext cx="909710" cy="1152900"/>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xmlns:a14="http://schemas.microsoft.com/office/drawing/2010/main">
        <mc:Choice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xmlns="">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7"/>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2963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8"/>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9"/>
                <a:stretch>
                  <a:fillRect l="-1736"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1"/>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2"/>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3">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3">
            <a:alphaModFix/>
          </a:blip>
          <a:stretch>
            <a:fillRect/>
          </a:stretch>
        </p:blipFill>
        <p:spPr>
          <a:xfrm>
            <a:off x="4381195" y="1505856"/>
            <a:ext cx="690275" cy="674124"/>
          </a:xfrm>
          <a:prstGeom prst="rect">
            <a:avLst/>
          </a:prstGeom>
          <a:noFill/>
          <a:ln>
            <a:noFill/>
          </a:ln>
        </p:spPr>
      </p:pic>
      <mc:AlternateContent xmlns:mc="http://schemas.openxmlformats.org/markup-compatibility/2006" xmlns:a14="http://schemas.microsoft.com/office/drawing/2010/main">
        <mc:Choice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4"/>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5"/>
                <a:stretch>
                  <a:fillRect r="-3922"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6"/>
                <a:stretch>
                  <a:fillRect r="-8333" b="-7500"/>
                </a:stretch>
              </a:blipFill>
              <a:ln>
                <a:noFill/>
              </a:ln>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p:sp>
        <p:nvSpPr>
          <p:cNvPr id="4" name="Google Shape;304;p30">
            <a:extLst>
              <a:ext uri="{FF2B5EF4-FFF2-40B4-BE49-F238E27FC236}">
                <a16:creationId xmlns:a16="http://schemas.microsoft.com/office/drawing/2014/main" id="{A5279C91-39A2-157E-DDEE-81F74DB86F6A}"/>
              </a:ext>
            </a:extLst>
          </p:cNvPr>
          <p:cNvSpPr txBox="1">
            <a:spLocks/>
          </p:cNvSpPr>
          <p:nvPr/>
        </p:nvSpPr>
        <p:spPr>
          <a:xfrm>
            <a:off x="278489" y="4077272"/>
            <a:ext cx="8736495" cy="6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spcAft>
                <a:spcPts val="1200"/>
              </a:spcAft>
              <a:buFont typeface="PT Serif"/>
              <a:buNone/>
            </a:pPr>
            <a:r>
              <a:rPr lang="en-US" sz="2000" dirty="0">
                <a:solidFill>
                  <a:schemeClr val="tx1"/>
                </a:solidFill>
              </a:rPr>
              <a:t>Impossible to securely refresh secret keys without changing the public key!</a:t>
            </a:r>
          </a:p>
        </p:txBody>
      </p:sp>
    </p:spTree>
    <p:extLst>
      <p:ext uri="{BB962C8B-B14F-4D97-AF65-F5344CB8AC3E}">
        <p14:creationId xmlns:p14="http://schemas.microsoft.com/office/powerpoint/2010/main" val="367629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Signatures</a:t>
            </a:r>
            <a:endParaRPr/>
          </a:p>
        </p:txBody>
      </p:sp>
      <p:sp>
        <p:nvSpPr>
          <p:cNvPr id="62" name="Google Shape;62;p1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Used to digitally sign messages / transactions etc</a:t>
            </a:r>
            <a:endParaRPr sz="2000"/>
          </a:p>
        </p:txBody>
      </p:sp>
      <p:pic>
        <p:nvPicPr>
          <p:cNvPr id="63" name="Google Shape;63;p14"/>
          <p:cNvPicPr preferRelativeResize="0"/>
          <p:nvPr/>
        </p:nvPicPr>
        <p:blipFill>
          <a:blip r:embed="rId3">
            <a:alphaModFix/>
          </a:blip>
          <a:stretch>
            <a:fillRect/>
          </a:stretch>
        </p:blipFill>
        <p:spPr>
          <a:xfrm>
            <a:off x="1555500" y="1228175"/>
            <a:ext cx="1739226" cy="1739226"/>
          </a:xfrm>
          <a:prstGeom prst="rect">
            <a:avLst/>
          </a:prstGeom>
          <a:noFill/>
          <a:ln>
            <a:noFill/>
          </a:ln>
        </p:spPr>
      </p:pic>
      <p:pic>
        <p:nvPicPr>
          <p:cNvPr id="64" name="Google Shape;64;p14"/>
          <p:cNvPicPr preferRelativeResize="0"/>
          <p:nvPr/>
        </p:nvPicPr>
        <p:blipFill>
          <a:blip r:embed="rId4">
            <a:alphaModFix/>
          </a:blip>
          <a:stretch>
            <a:fillRect/>
          </a:stretch>
        </p:blipFill>
        <p:spPr>
          <a:xfrm>
            <a:off x="1555500" y="3151300"/>
            <a:ext cx="1739226" cy="1739226"/>
          </a:xfrm>
          <a:prstGeom prst="rect">
            <a:avLst/>
          </a:prstGeom>
          <a:noFill/>
          <a:ln>
            <a:noFill/>
          </a:ln>
        </p:spPr>
      </p:pic>
      <p:pic>
        <p:nvPicPr>
          <p:cNvPr id="65" name="Google Shape;65;p14"/>
          <p:cNvPicPr preferRelativeResize="0"/>
          <p:nvPr/>
        </p:nvPicPr>
        <p:blipFill>
          <a:blip r:embed="rId5">
            <a:alphaModFix/>
          </a:blip>
          <a:stretch>
            <a:fillRect/>
          </a:stretch>
        </p:blipFill>
        <p:spPr>
          <a:xfrm>
            <a:off x="5849306" y="1228175"/>
            <a:ext cx="1739226" cy="1739226"/>
          </a:xfrm>
          <a:prstGeom prst="rect">
            <a:avLst/>
          </a:prstGeom>
          <a:noFill/>
          <a:ln>
            <a:noFill/>
          </a:ln>
        </p:spPr>
      </p:pic>
      <p:pic>
        <p:nvPicPr>
          <p:cNvPr id="66" name="Google Shape;66;p14"/>
          <p:cNvPicPr preferRelativeResize="0"/>
          <p:nvPr/>
        </p:nvPicPr>
        <p:blipFill>
          <a:blip r:embed="rId6">
            <a:alphaModFix/>
          </a:blip>
          <a:stretch>
            <a:fillRect/>
          </a:stretch>
        </p:blipFill>
        <p:spPr>
          <a:xfrm>
            <a:off x="5849300" y="3151300"/>
            <a:ext cx="1739226" cy="1739226"/>
          </a:xfrm>
          <a:prstGeom prst="rect">
            <a:avLst/>
          </a:prstGeom>
          <a:noFill/>
          <a:ln>
            <a:noFill/>
          </a:ln>
        </p:spPr>
      </p:pic>
      <p:pic>
        <p:nvPicPr>
          <p:cNvPr id="67" name="Google Shape;67;p14"/>
          <p:cNvPicPr preferRelativeResize="0"/>
          <p:nvPr/>
        </p:nvPicPr>
        <p:blipFill>
          <a:blip r:embed="rId7">
            <a:alphaModFix/>
          </a:blip>
          <a:stretch>
            <a:fillRect/>
          </a:stretch>
        </p:blipFill>
        <p:spPr>
          <a:xfrm>
            <a:off x="3500438" y="2039238"/>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2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Trivial ATS is not Refreshable</a:t>
            </a:r>
            <a:endParaRPr dirty="0"/>
          </a:p>
        </p:txBody>
      </p:sp>
      <mc:AlternateContent xmlns:mc="http://schemas.openxmlformats.org/markup-compatibility/2006">
        <mc:Choice xmlns:a14="http://schemas.microsoft.com/office/drawing/2010/main" Requires="a14">
          <p:sp>
            <p:nvSpPr>
              <p:cNvPr id="4" name="Google Shape;230;p25">
                <a:extLst>
                  <a:ext uri="{FF2B5EF4-FFF2-40B4-BE49-F238E27FC236}">
                    <a16:creationId xmlns:a16="http://schemas.microsoft.com/office/drawing/2014/main" id="{73CE5A52-F192-F256-DC7B-FDC881E0C1E9}"/>
                  </a:ext>
                </a:extLst>
              </p:cNvPr>
              <p:cNvSpPr txBox="1"/>
              <p:nvPr/>
            </p:nvSpPr>
            <p:spPr>
              <a:xfrm>
                <a:off x="6884945" y="2209015"/>
                <a:ext cx="2073180" cy="800189"/>
              </a:xfrm>
              <a:prstGeom prst="rect">
                <a:avLst/>
              </a:prstGeom>
              <a:noFill/>
              <a:ln>
                <a:noFill/>
              </a:ln>
            </p:spPr>
            <p:txBody>
              <a:bodyPr spcFirstLastPara="1" wrap="square" lIns="91425" tIns="91425" rIns="91425" bIns="91425" anchor="t" anchorCtr="0">
                <a:spAutoFit/>
              </a:bodyPr>
              <a:lstStyle/>
              <a:p>
                <a:pPr lvl="0" algn="ctr"/>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p:sp>
            <p:nvSpPr>
              <p:cNvPr id="4" name="Google Shape;230;p25">
                <a:extLst>
                  <a:ext uri="{FF2B5EF4-FFF2-40B4-BE49-F238E27FC236}">
                    <a16:creationId xmlns:a16="http://schemas.microsoft.com/office/drawing/2014/main" id="{73CE5A52-F192-F256-DC7B-FDC881E0C1E9}"/>
                  </a:ext>
                </a:extLst>
              </p:cNvPr>
              <p:cNvSpPr txBox="1">
                <a:spLocks noRot="1" noChangeAspect="1" noMove="1" noResize="1" noEditPoints="1" noAdjustHandles="1" noChangeArrowheads="1" noChangeShapeType="1" noTextEdit="1"/>
              </p:cNvSpPr>
              <p:nvPr/>
            </p:nvSpPr>
            <p:spPr>
              <a:xfrm>
                <a:off x="6884945" y="2209015"/>
                <a:ext cx="2073180" cy="800189"/>
              </a:xfrm>
              <a:prstGeom prst="rect">
                <a:avLst/>
              </a:prstGeom>
              <a:blipFill>
                <a:blip r:embed="rId3"/>
                <a:stretch>
                  <a:fillRect l="-1212" r="-4242" b="-6154"/>
                </a:stretch>
              </a:blipFill>
              <a:ln>
                <a:noFill/>
              </a:ln>
            </p:spPr>
            <p:txBody>
              <a:bodyPr/>
              <a:lstStyle/>
              <a:p>
                <a:r>
                  <a:rPr lang="en-US">
                    <a:noFill/>
                  </a:rPr>
                  <a:t> </a:t>
                </a:r>
              </a:p>
            </p:txBody>
          </p:sp>
        </mc:Fallback>
      </mc:AlternateContent>
      <p:pic>
        <p:nvPicPr>
          <p:cNvPr id="6" name="Google Shape;219;p25">
            <a:extLst>
              <a:ext uri="{FF2B5EF4-FFF2-40B4-BE49-F238E27FC236}">
                <a16:creationId xmlns:a16="http://schemas.microsoft.com/office/drawing/2014/main" id="{90C68D29-72CC-D5E8-4CCD-395EF894A63D}"/>
              </a:ext>
            </a:extLst>
          </p:cNvPr>
          <p:cNvPicPr preferRelativeResize="0"/>
          <p:nvPr/>
        </p:nvPicPr>
        <p:blipFill>
          <a:blip r:embed="rId4">
            <a:alphaModFix/>
          </a:blip>
          <a:stretch>
            <a:fillRect/>
          </a:stretch>
        </p:blipFill>
        <p:spPr>
          <a:xfrm>
            <a:off x="1738996" y="1505856"/>
            <a:ext cx="834050" cy="1152898"/>
          </a:xfrm>
          <a:prstGeom prst="rect">
            <a:avLst/>
          </a:prstGeom>
          <a:noFill/>
          <a:ln>
            <a:noFill/>
          </a:ln>
        </p:spPr>
      </p:pic>
      <p:pic>
        <p:nvPicPr>
          <p:cNvPr id="7" name="Google Shape;223;p25">
            <a:extLst>
              <a:ext uri="{FF2B5EF4-FFF2-40B4-BE49-F238E27FC236}">
                <a16:creationId xmlns:a16="http://schemas.microsoft.com/office/drawing/2014/main" id="{D4EF397F-EB2B-66E6-624A-1D2A3AABEB6B}"/>
              </a:ext>
            </a:extLst>
          </p:cNvPr>
          <p:cNvPicPr preferRelativeResize="0"/>
          <p:nvPr/>
        </p:nvPicPr>
        <p:blipFill>
          <a:blip r:embed="rId5">
            <a:alphaModFix/>
          </a:blip>
          <a:stretch>
            <a:fillRect/>
          </a:stretch>
        </p:blipFill>
        <p:spPr>
          <a:xfrm>
            <a:off x="3738026" y="1531518"/>
            <a:ext cx="834050" cy="1095717"/>
          </a:xfrm>
          <a:prstGeom prst="rect">
            <a:avLst/>
          </a:prstGeom>
          <a:noFill/>
          <a:ln>
            <a:noFill/>
          </a:ln>
        </p:spPr>
      </p:pic>
      <p:pic>
        <p:nvPicPr>
          <p:cNvPr id="8" name="Google Shape;225;p25">
            <a:extLst>
              <a:ext uri="{FF2B5EF4-FFF2-40B4-BE49-F238E27FC236}">
                <a16:creationId xmlns:a16="http://schemas.microsoft.com/office/drawing/2014/main" id="{9CE9C6CF-9AA6-E93E-867C-FD8B101CB100}"/>
              </a:ext>
            </a:extLst>
          </p:cNvPr>
          <p:cNvPicPr preferRelativeResize="0"/>
          <p:nvPr/>
        </p:nvPicPr>
        <p:blipFill>
          <a:blip r:embed="rId6">
            <a:alphaModFix/>
          </a:blip>
          <a:stretch>
            <a:fillRect/>
          </a:stretch>
        </p:blipFill>
        <p:spPr>
          <a:xfrm>
            <a:off x="5739823" y="1505856"/>
            <a:ext cx="909710" cy="1152900"/>
          </a:xfrm>
          <a:prstGeom prst="rect">
            <a:avLst/>
          </a:prstGeom>
          <a:noFill/>
          <a:ln>
            <a:noFill/>
          </a:ln>
        </p:spPr>
      </p:pic>
      <mc:AlternateContent xmlns:mc="http://schemas.openxmlformats.org/markup-compatibility/2006">
        <mc:Choice xmlns:a14="http://schemas.microsoft.com/office/drawing/2010/main" Requires="a14">
          <p:sp>
            <p:nvSpPr>
              <p:cNvPr id="9" name="Google Shape;227;p25">
                <a:extLst>
                  <a:ext uri="{FF2B5EF4-FFF2-40B4-BE49-F238E27FC236}">
                    <a16:creationId xmlns:a16="http://schemas.microsoft.com/office/drawing/2014/main" id="{357E06A3-3FBC-43CE-12A6-55D2C0E0D827}"/>
                  </a:ext>
                </a:extLst>
              </p:cNvPr>
              <p:cNvSpPr txBox="1"/>
              <p:nvPr/>
            </p:nvSpPr>
            <p:spPr>
              <a:xfrm>
                <a:off x="1550055"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p:sp>
            <p:nvSpPr>
              <p:cNvPr id="9" name="Google Shape;227;p25">
                <a:extLst>
                  <a:ext uri="{FF2B5EF4-FFF2-40B4-BE49-F238E27FC236}">
                    <a16:creationId xmlns:a16="http://schemas.microsoft.com/office/drawing/2014/main" id="{357E06A3-3FBC-43CE-12A6-55D2C0E0D827}"/>
                  </a:ext>
                </a:extLst>
              </p:cNvPr>
              <p:cNvSpPr txBox="1">
                <a:spLocks noRot="1" noChangeAspect="1" noMove="1" noResize="1" noEditPoints="1" noAdjustHandles="1" noChangeArrowheads="1" noChangeShapeType="1" noTextEdit="1"/>
              </p:cNvSpPr>
              <p:nvPr/>
            </p:nvSpPr>
            <p:spPr>
              <a:xfrm>
                <a:off x="1550055" y="2559113"/>
                <a:ext cx="1211932" cy="492412"/>
              </a:xfrm>
              <a:prstGeom prst="rect">
                <a:avLst/>
              </a:prstGeom>
              <a:blipFill>
                <a:blip r:embed="rId7"/>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227;p25">
                <a:extLst>
                  <a:ext uri="{FF2B5EF4-FFF2-40B4-BE49-F238E27FC236}">
                    <a16:creationId xmlns:a16="http://schemas.microsoft.com/office/drawing/2014/main" id="{6C0E76F6-8177-2788-E00F-CCDDFBA4A5D9}"/>
                  </a:ext>
                </a:extLst>
              </p:cNvPr>
              <p:cNvSpPr txBox="1"/>
              <p:nvPr/>
            </p:nvSpPr>
            <p:spPr>
              <a:xfrm>
                <a:off x="3593095"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p:sp>
            <p:nvSpPr>
              <p:cNvPr id="10" name="Google Shape;227;p25">
                <a:extLst>
                  <a:ext uri="{FF2B5EF4-FFF2-40B4-BE49-F238E27FC236}">
                    <a16:creationId xmlns:a16="http://schemas.microsoft.com/office/drawing/2014/main" id="{6C0E76F6-8177-2788-E00F-CCDDFBA4A5D9}"/>
                  </a:ext>
                </a:extLst>
              </p:cNvPr>
              <p:cNvSpPr txBox="1">
                <a:spLocks noRot="1" noChangeAspect="1" noMove="1" noResize="1" noEditPoints="1" noAdjustHandles="1" noChangeArrowheads="1" noChangeShapeType="1" noTextEdit="1"/>
              </p:cNvSpPr>
              <p:nvPr/>
            </p:nvSpPr>
            <p:spPr>
              <a:xfrm>
                <a:off x="3593095" y="2534302"/>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Google Shape;227;p25">
                <a:extLst>
                  <a:ext uri="{FF2B5EF4-FFF2-40B4-BE49-F238E27FC236}">
                    <a16:creationId xmlns:a16="http://schemas.microsoft.com/office/drawing/2014/main" id="{AE573A9E-DF20-B202-7557-9D6E477466B4}"/>
                  </a:ext>
                </a:extLst>
              </p:cNvPr>
              <p:cNvSpPr txBox="1"/>
              <p:nvPr/>
            </p:nvSpPr>
            <p:spPr>
              <a:xfrm>
                <a:off x="5588712"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p:sp>
            <p:nvSpPr>
              <p:cNvPr id="11" name="Google Shape;227;p25">
                <a:extLst>
                  <a:ext uri="{FF2B5EF4-FFF2-40B4-BE49-F238E27FC236}">
                    <a16:creationId xmlns:a16="http://schemas.microsoft.com/office/drawing/2014/main" id="{AE573A9E-DF20-B202-7557-9D6E477466B4}"/>
                  </a:ext>
                </a:extLst>
              </p:cNvPr>
              <p:cNvSpPr txBox="1">
                <a:spLocks noRot="1" noChangeAspect="1" noMove="1" noResize="1" noEditPoints="1" noAdjustHandles="1" noChangeArrowheads="1" noChangeShapeType="1" noTextEdit="1"/>
              </p:cNvSpPr>
              <p:nvPr/>
            </p:nvSpPr>
            <p:spPr>
              <a:xfrm>
                <a:off x="5588712" y="2519430"/>
                <a:ext cx="1211932" cy="492412"/>
              </a:xfrm>
              <a:prstGeom prst="rect">
                <a:avLst/>
              </a:prstGeom>
              <a:blipFill>
                <a:blip r:embed="rId9"/>
                <a:stretch>
                  <a:fillRect b="-5000"/>
                </a:stretch>
              </a:blipFill>
              <a:ln>
                <a:noFill/>
              </a:ln>
            </p:spPr>
            <p:txBody>
              <a:bodyPr/>
              <a:lstStyle/>
              <a:p>
                <a:r>
                  <a:rPr lang="en-US">
                    <a:noFill/>
                  </a:rPr>
                  <a:t> </a:t>
                </a:r>
              </a:p>
            </p:txBody>
          </p:sp>
        </mc:Fallback>
      </mc:AlternateContent>
      <p:sp>
        <p:nvSpPr>
          <p:cNvPr id="3" name="Google Shape;221;p25">
            <a:extLst>
              <a:ext uri="{FF2B5EF4-FFF2-40B4-BE49-F238E27FC236}">
                <a16:creationId xmlns:a16="http://schemas.microsoft.com/office/drawing/2014/main" id="{0E5DE9B5-C507-C49A-05C1-26B775B9E7B8}"/>
              </a:ext>
            </a:extLst>
          </p:cNvPr>
          <p:cNvSpPr txBox="1">
            <a:spLocks noGrp="1"/>
          </p:cNvSpPr>
          <p:nvPr>
            <p:ph type="body" idx="1"/>
          </p:nvPr>
        </p:nvSpPr>
        <p:spPr>
          <a:xfrm>
            <a:off x="163025" y="670800"/>
            <a:ext cx="8795100" cy="171459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200" dirty="0">
                <a:solidFill>
                  <a:schemeClr val="bg2"/>
                </a:solidFill>
              </a:rPr>
              <a:t>Systems using trivial ATS generate NEW public key and secret keys to protect against perpetual leakage.</a:t>
            </a:r>
            <a:endParaRPr sz="2200" dirty="0">
              <a:solidFill>
                <a:schemeClr val="bg2"/>
              </a:solidFill>
            </a:endParaRPr>
          </a:p>
        </p:txBody>
      </p:sp>
      <p:cxnSp>
        <p:nvCxnSpPr>
          <p:cNvPr id="14" name="Google Shape;316;p30">
            <a:extLst>
              <a:ext uri="{FF2B5EF4-FFF2-40B4-BE49-F238E27FC236}">
                <a16:creationId xmlns:a16="http://schemas.microsoft.com/office/drawing/2014/main" id="{73926B33-DD18-50F4-EFED-384D1969A5E0}"/>
              </a:ext>
            </a:extLst>
          </p:cNvPr>
          <p:cNvCxnSpPr/>
          <p:nvPr/>
        </p:nvCxnSpPr>
        <p:spPr>
          <a:xfrm rot="10800000" flipH="1">
            <a:off x="2282503" y="2706617"/>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5" name="Google Shape;316;p30">
            <a:extLst>
              <a:ext uri="{FF2B5EF4-FFF2-40B4-BE49-F238E27FC236}">
                <a16:creationId xmlns:a16="http://schemas.microsoft.com/office/drawing/2014/main" id="{455CF797-591F-B2ED-4500-0BF3B75A08DB}"/>
              </a:ext>
            </a:extLst>
          </p:cNvPr>
          <p:cNvCxnSpPr/>
          <p:nvPr/>
        </p:nvCxnSpPr>
        <p:spPr>
          <a:xfrm rot="10800000" flipH="1">
            <a:off x="4336600" y="268456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6" name="Google Shape;316;p30">
            <a:extLst>
              <a:ext uri="{FF2B5EF4-FFF2-40B4-BE49-F238E27FC236}">
                <a16:creationId xmlns:a16="http://schemas.microsoft.com/office/drawing/2014/main" id="{C67BDFD5-B2E4-3AA4-9C3D-2ECA599D3107}"/>
              </a:ext>
            </a:extLst>
          </p:cNvPr>
          <p:cNvCxnSpPr/>
          <p:nvPr/>
        </p:nvCxnSpPr>
        <p:spPr>
          <a:xfrm rot="10800000" flipH="1">
            <a:off x="6284371" y="269791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7" name="Google Shape;316;p30">
            <a:extLst>
              <a:ext uri="{FF2B5EF4-FFF2-40B4-BE49-F238E27FC236}">
                <a16:creationId xmlns:a16="http://schemas.microsoft.com/office/drawing/2014/main" id="{6ECA466D-1919-7915-DF51-036BD35353F1}"/>
              </a:ext>
            </a:extLst>
          </p:cNvPr>
          <p:cNvCxnSpPr/>
          <p:nvPr/>
        </p:nvCxnSpPr>
        <p:spPr>
          <a:xfrm rot="10800000" flipH="1">
            <a:off x="1751995" y="2708545"/>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8" name="Google Shape;316;p30">
            <a:extLst>
              <a:ext uri="{FF2B5EF4-FFF2-40B4-BE49-F238E27FC236}">
                <a16:creationId xmlns:a16="http://schemas.microsoft.com/office/drawing/2014/main" id="{741B8664-713D-1C0B-424B-F6F883ECDD3F}"/>
              </a:ext>
            </a:extLst>
          </p:cNvPr>
          <p:cNvCxnSpPr/>
          <p:nvPr/>
        </p:nvCxnSpPr>
        <p:spPr>
          <a:xfrm rot="10800000" flipH="1">
            <a:off x="3761046" y="268456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9" name="Google Shape;316;p30">
            <a:extLst>
              <a:ext uri="{FF2B5EF4-FFF2-40B4-BE49-F238E27FC236}">
                <a16:creationId xmlns:a16="http://schemas.microsoft.com/office/drawing/2014/main" id="{FAC38216-FA30-C791-9AFB-9318C5A3A421}"/>
              </a:ext>
            </a:extLst>
          </p:cNvPr>
          <p:cNvCxnSpPr/>
          <p:nvPr/>
        </p:nvCxnSpPr>
        <p:spPr>
          <a:xfrm rot="10800000" flipH="1">
            <a:off x="5768098" y="2662971"/>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0" name="Google Shape;316;p30">
            <a:extLst>
              <a:ext uri="{FF2B5EF4-FFF2-40B4-BE49-F238E27FC236}">
                <a16:creationId xmlns:a16="http://schemas.microsoft.com/office/drawing/2014/main" id="{24AF1ACB-25CD-1D64-F68E-03FBB9C5ACE2}"/>
              </a:ext>
            </a:extLst>
          </p:cNvPr>
          <p:cNvCxnSpPr/>
          <p:nvPr/>
        </p:nvCxnSpPr>
        <p:spPr>
          <a:xfrm rot="10800000" flipH="1">
            <a:off x="7172301" y="267310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1" name="Google Shape;316;p30">
            <a:extLst>
              <a:ext uri="{FF2B5EF4-FFF2-40B4-BE49-F238E27FC236}">
                <a16:creationId xmlns:a16="http://schemas.microsoft.com/office/drawing/2014/main" id="{4F7AC76D-BBD3-E480-8EE5-9A198DF49BCB}"/>
              </a:ext>
            </a:extLst>
          </p:cNvPr>
          <p:cNvCxnSpPr/>
          <p:nvPr/>
        </p:nvCxnSpPr>
        <p:spPr>
          <a:xfrm rot="10800000" flipH="1">
            <a:off x="7715435" y="2677592"/>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2" name="Google Shape;316;p30">
            <a:extLst>
              <a:ext uri="{FF2B5EF4-FFF2-40B4-BE49-F238E27FC236}">
                <a16:creationId xmlns:a16="http://schemas.microsoft.com/office/drawing/2014/main" id="{F6404AA4-FF8C-5DB3-3B3B-54827EBAF8B1}"/>
              </a:ext>
            </a:extLst>
          </p:cNvPr>
          <p:cNvCxnSpPr/>
          <p:nvPr/>
        </p:nvCxnSpPr>
        <p:spPr>
          <a:xfrm rot="10800000" flipH="1">
            <a:off x="8300235" y="2693728"/>
            <a:ext cx="206100" cy="214800"/>
          </a:xfrm>
          <a:prstGeom prst="straightConnector1">
            <a:avLst/>
          </a:prstGeom>
          <a:noFill/>
          <a:ln w="28575" cap="flat" cmpd="sng">
            <a:solidFill>
              <a:schemeClr val="dk2"/>
            </a:solidFill>
            <a:prstDash val="solid"/>
            <a:round/>
            <a:headEnd type="none" w="med" len="med"/>
            <a:tailEnd type="none" w="med" len="med"/>
          </a:ln>
        </p:spPr>
      </p:cxnSp>
      <mc:AlternateContent xmlns:mc="http://schemas.openxmlformats.org/markup-compatibility/2006">
        <mc:Choice xmlns:a14="http://schemas.microsoft.com/office/drawing/2010/main" Requires="a14">
          <p:sp>
            <p:nvSpPr>
              <p:cNvPr id="24" name="Google Shape;227;p25">
                <a:extLst>
                  <a:ext uri="{FF2B5EF4-FFF2-40B4-BE49-F238E27FC236}">
                    <a16:creationId xmlns:a16="http://schemas.microsoft.com/office/drawing/2014/main" id="{6E742835-A4D4-843E-7EC8-1DFB9EF0BB71}"/>
                  </a:ext>
                </a:extLst>
              </p:cNvPr>
              <p:cNvSpPr txBox="1"/>
              <p:nvPr/>
            </p:nvSpPr>
            <p:spPr>
              <a:xfrm>
                <a:off x="1540411" y="2966158"/>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oMath>
                  </m:oMathPara>
                </a14:m>
                <a:endParaRPr sz="2000" dirty="0"/>
              </a:p>
            </p:txBody>
          </p:sp>
        </mc:Choice>
        <mc:Fallback>
          <p:sp>
            <p:nvSpPr>
              <p:cNvPr id="24" name="Google Shape;227;p25">
                <a:extLst>
                  <a:ext uri="{FF2B5EF4-FFF2-40B4-BE49-F238E27FC236}">
                    <a16:creationId xmlns:a16="http://schemas.microsoft.com/office/drawing/2014/main" id="{6E742835-A4D4-843E-7EC8-1DFB9EF0BB71}"/>
                  </a:ext>
                </a:extLst>
              </p:cNvPr>
              <p:cNvSpPr txBox="1">
                <a:spLocks noRot="1" noChangeAspect="1" noMove="1" noResize="1" noEditPoints="1" noAdjustHandles="1" noChangeArrowheads="1" noChangeShapeType="1" noTextEdit="1"/>
              </p:cNvSpPr>
              <p:nvPr/>
            </p:nvSpPr>
            <p:spPr>
              <a:xfrm>
                <a:off x="1540411" y="2966158"/>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Google Shape;227;p25">
                <a:extLst>
                  <a:ext uri="{FF2B5EF4-FFF2-40B4-BE49-F238E27FC236}">
                    <a16:creationId xmlns:a16="http://schemas.microsoft.com/office/drawing/2014/main" id="{A8EFE7DC-100C-8C04-4200-F8CFFD60DF7B}"/>
                  </a:ext>
                </a:extLst>
              </p:cNvPr>
              <p:cNvSpPr txBox="1"/>
              <p:nvPr/>
            </p:nvSpPr>
            <p:spPr>
              <a:xfrm>
                <a:off x="3593095" y="2966158"/>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oMath>
                  </m:oMathPara>
                </a14:m>
                <a:endParaRPr sz="2000" dirty="0"/>
              </a:p>
            </p:txBody>
          </p:sp>
        </mc:Choice>
        <mc:Fallback>
          <p:sp>
            <p:nvSpPr>
              <p:cNvPr id="25" name="Google Shape;227;p25">
                <a:extLst>
                  <a:ext uri="{FF2B5EF4-FFF2-40B4-BE49-F238E27FC236}">
                    <a16:creationId xmlns:a16="http://schemas.microsoft.com/office/drawing/2014/main" id="{A8EFE7DC-100C-8C04-4200-F8CFFD60DF7B}"/>
                  </a:ext>
                </a:extLst>
              </p:cNvPr>
              <p:cNvSpPr txBox="1">
                <a:spLocks noRot="1" noChangeAspect="1" noMove="1" noResize="1" noEditPoints="1" noAdjustHandles="1" noChangeArrowheads="1" noChangeShapeType="1" noTextEdit="1"/>
              </p:cNvSpPr>
              <p:nvPr/>
            </p:nvSpPr>
            <p:spPr>
              <a:xfrm>
                <a:off x="3593095" y="2966158"/>
                <a:ext cx="1211932" cy="492412"/>
              </a:xfrm>
              <a:prstGeom prst="rect">
                <a:avLst/>
              </a:prstGeom>
              <a:blipFill>
                <a:blip r:embed="rId11"/>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Google Shape;227;p25">
                <a:extLst>
                  <a:ext uri="{FF2B5EF4-FFF2-40B4-BE49-F238E27FC236}">
                    <a16:creationId xmlns:a16="http://schemas.microsoft.com/office/drawing/2014/main" id="{F9910057-4DC5-086B-9503-FC86CF153BDF}"/>
                  </a:ext>
                </a:extLst>
              </p:cNvPr>
              <p:cNvSpPr txBox="1"/>
              <p:nvPr/>
            </p:nvSpPr>
            <p:spPr>
              <a:xfrm>
                <a:off x="5572988" y="2966659"/>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sz="2000" dirty="0"/>
              </a:p>
            </p:txBody>
          </p:sp>
        </mc:Choice>
        <mc:Fallback>
          <p:sp>
            <p:nvSpPr>
              <p:cNvPr id="26" name="Google Shape;227;p25">
                <a:extLst>
                  <a:ext uri="{FF2B5EF4-FFF2-40B4-BE49-F238E27FC236}">
                    <a16:creationId xmlns:a16="http://schemas.microsoft.com/office/drawing/2014/main" id="{F9910057-4DC5-086B-9503-FC86CF153BDF}"/>
                  </a:ext>
                </a:extLst>
              </p:cNvPr>
              <p:cNvSpPr txBox="1">
                <a:spLocks noRot="1" noChangeAspect="1" noMove="1" noResize="1" noEditPoints="1" noAdjustHandles="1" noChangeArrowheads="1" noChangeShapeType="1" noTextEdit="1"/>
              </p:cNvSpPr>
              <p:nvPr/>
            </p:nvSpPr>
            <p:spPr>
              <a:xfrm>
                <a:off x="5572988" y="2966659"/>
                <a:ext cx="1211932" cy="492412"/>
              </a:xfrm>
              <a:prstGeom prst="rect">
                <a:avLst/>
              </a:prstGeom>
              <a:blipFill>
                <a:blip r:embed="rId12"/>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Google Shape;227;p25">
                <a:extLst>
                  <a:ext uri="{FF2B5EF4-FFF2-40B4-BE49-F238E27FC236}">
                    <a16:creationId xmlns:a16="http://schemas.microsoft.com/office/drawing/2014/main" id="{A57587A0-8B55-9B33-1917-6FAA8E60DAF8}"/>
                  </a:ext>
                </a:extLst>
              </p:cNvPr>
              <p:cNvSpPr txBox="1"/>
              <p:nvPr/>
            </p:nvSpPr>
            <p:spPr>
              <a:xfrm>
                <a:off x="6938621" y="2935646"/>
                <a:ext cx="1881290" cy="502287"/>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r>
                        <a:rPr lang="en-US" sz="2000" i="1">
                          <a:latin typeface="Cambria Math" panose="02040503050406030204" pitchFamily="18" charset="0"/>
                        </a:rPr>
                        <m:t> ,</m:t>
                      </m:r>
                      <m:r>
                        <a:rPr lang="en-US" sz="2000" i="1">
                          <a:latin typeface="Cambria Math" panose="02040503050406030204" pitchFamily="18" charset="0"/>
                        </a:rPr>
                        <m:t>𝑝</m:t>
                      </m:r>
                      <m:sSubSup>
                        <m:sSubSupPr>
                          <m:ctrlPr>
                            <a:rPr lang="en-US" sz="2000" i="1">
                              <a:latin typeface="Cambria Math" panose="02040503050406030204" pitchFamily="18" charset="0"/>
                            </a:rPr>
                          </m:ctrlPr>
                        </m:sSubSupPr>
                        <m:e>
                          <m:r>
                            <a:rPr lang="en-US" sz="2000" i="1">
                              <a:latin typeface="Cambria Math" panose="02040503050406030204" pitchFamily="18" charset="0"/>
                            </a:rPr>
                            <m:t>𝑘</m:t>
                          </m:r>
                        </m:e>
                        <m:sub>
                          <m:r>
                            <a:rPr lang="en-US" sz="2000" b="0" i="1" smtClean="0">
                              <a:latin typeface="Cambria Math" panose="02040503050406030204" pitchFamily="18" charset="0"/>
                            </a:rPr>
                            <m:t>3</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oMath>
                  </m:oMathPara>
                </a14:m>
                <a:endParaRPr sz="2000" dirty="0"/>
              </a:p>
            </p:txBody>
          </p:sp>
        </mc:Choice>
        <mc:Fallback>
          <p:sp>
            <p:nvSpPr>
              <p:cNvPr id="27" name="Google Shape;227;p25">
                <a:extLst>
                  <a:ext uri="{FF2B5EF4-FFF2-40B4-BE49-F238E27FC236}">
                    <a16:creationId xmlns:a16="http://schemas.microsoft.com/office/drawing/2014/main" id="{A57587A0-8B55-9B33-1917-6FAA8E60DAF8}"/>
                  </a:ext>
                </a:extLst>
              </p:cNvPr>
              <p:cNvSpPr txBox="1">
                <a:spLocks noRot="1" noChangeAspect="1" noMove="1" noResize="1" noEditPoints="1" noAdjustHandles="1" noChangeArrowheads="1" noChangeShapeType="1" noTextEdit="1"/>
              </p:cNvSpPr>
              <p:nvPr/>
            </p:nvSpPr>
            <p:spPr>
              <a:xfrm>
                <a:off x="6938621" y="2935646"/>
                <a:ext cx="1881290" cy="502287"/>
              </a:xfrm>
              <a:prstGeom prst="rect">
                <a:avLst/>
              </a:prstGeom>
              <a:blipFill>
                <a:blip r:embed="rId13"/>
                <a:stretch>
                  <a:fillRect l="-1342" r="-4027"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Google Shape;304;p30">
                <a:extLst>
                  <a:ext uri="{FF2B5EF4-FFF2-40B4-BE49-F238E27FC236}">
                    <a16:creationId xmlns:a16="http://schemas.microsoft.com/office/drawing/2014/main" id="{E58EC9DC-711F-663F-B073-864989688F34}"/>
                  </a:ext>
                </a:extLst>
              </p:cNvPr>
              <p:cNvSpPr txBox="1">
                <a:spLocks/>
              </p:cNvSpPr>
              <p:nvPr/>
            </p:nvSpPr>
            <p:spPr>
              <a:xfrm>
                <a:off x="278489" y="3915222"/>
                <a:ext cx="8736495" cy="6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gn="ctr">
                  <a:spcAft>
                    <a:spcPts val="1200"/>
                  </a:spcAft>
                  <a:buNone/>
                </a:pPr>
                <a:r>
                  <a:rPr lang="en-US" sz="2000" dirty="0">
                    <a:solidFill>
                      <a:srgbClr val="FF6E6B"/>
                    </a:solidFill>
                  </a:rPr>
                  <a:t>All clients need to be informed about new </a:t>
                </a:r>
                <a14:m>
                  <m:oMath xmlns:m="http://schemas.openxmlformats.org/officeDocument/2006/math">
                    <m:r>
                      <a:rPr lang="en-US" sz="2000" i="1">
                        <a:solidFill>
                          <a:srgbClr val="FF6E6B"/>
                        </a:solidFill>
                        <a:latin typeface="Cambria Math" panose="02040503050406030204" pitchFamily="18" charset="0"/>
                      </a:rPr>
                      <m:t>𝑝</m:t>
                    </m:r>
                    <m:r>
                      <a:rPr lang="en-US" sz="2000" b="0" i="1" smtClean="0">
                        <a:solidFill>
                          <a:srgbClr val="FF6E6B"/>
                        </a:solidFill>
                        <a:latin typeface="Cambria Math" panose="02040503050406030204" pitchFamily="18" charset="0"/>
                      </a:rPr>
                      <m:t>𝑘</m:t>
                    </m:r>
                  </m:oMath>
                </a14:m>
                <a:r>
                  <a:rPr lang="en-US" sz="2000" dirty="0">
                    <a:solidFill>
                      <a:srgbClr val="FF6E6B"/>
                    </a:solidFill>
                  </a:rPr>
                  <a:t> </a:t>
                </a:r>
              </a:p>
              <a:p>
                <a:pPr marL="0" indent="0" algn="ctr">
                  <a:spcAft>
                    <a:spcPts val="1200"/>
                  </a:spcAft>
                  <a:buNone/>
                </a:pPr>
                <a:r>
                  <a:rPr lang="en-US" sz="2000" dirty="0">
                    <a:solidFill>
                      <a:srgbClr val="FF6E6B"/>
                    </a:solidFill>
                  </a:rPr>
                  <a:t>⇒ Much more cumbersome to refresh keys</a:t>
                </a:r>
              </a:p>
            </p:txBody>
          </p:sp>
        </mc:Choice>
        <mc:Fallback>
          <p:sp>
            <p:nvSpPr>
              <p:cNvPr id="28" name="Google Shape;304;p30">
                <a:extLst>
                  <a:ext uri="{FF2B5EF4-FFF2-40B4-BE49-F238E27FC236}">
                    <a16:creationId xmlns:a16="http://schemas.microsoft.com/office/drawing/2014/main" id="{E58EC9DC-711F-663F-B073-864989688F34}"/>
                  </a:ext>
                </a:extLst>
              </p:cNvPr>
              <p:cNvSpPr txBox="1">
                <a:spLocks noRot="1" noChangeAspect="1" noMove="1" noResize="1" noEditPoints="1" noAdjustHandles="1" noChangeArrowheads="1" noChangeShapeType="1" noTextEdit="1"/>
              </p:cNvSpPr>
              <p:nvPr/>
            </p:nvSpPr>
            <p:spPr>
              <a:xfrm>
                <a:off x="278489" y="3915222"/>
                <a:ext cx="8736495" cy="683571"/>
              </a:xfrm>
              <a:prstGeom prst="rect">
                <a:avLst/>
              </a:prstGeom>
              <a:blipFill>
                <a:blip r:embed="rId14"/>
                <a:stretch>
                  <a:fillRect b="-57407"/>
                </a:stretch>
              </a:blipFill>
              <a:ln>
                <a:noFill/>
              </a:ln>
            </p:spPr>
            <p:txBody>
              <a:bodyPr/>
              <a:lstStyle/>
              <a:p>
                <a:r>
                  <a:rPr lang="en-US">
                    <a:noFill/>
                  </a:rPr>
                  <a:t> </a:t>
                </a:r>
              </a:p>
            </p:txBody>
          </p:sp>
        </mc:Fallback>
      </mc:AlternateContent>
      <p:pic>
        <p:nvPicPr>
          <p:cNvPr id="29" name="Google Shape;1009;p67">
            <a:extLst>
              <a:ext uri="{FF2B5EF4-FFF2-40B4-BE49-F238E27FC236}">
                <a16:creationId xmlns:a16="http://schemas.microsoft.com/office/drawing/2014/main" id="{C6692039-3691-7521-C05B-93B8A3B4AB27}"/>
              </a:ext>
            </a:extLst>
          </p:cNvPr>
          <p:cNvPicPr preferRelativeResize="0"/>
          <p:nvPr/>
        </p:nvPicPr>
        <p:blipFill>
          <a:blip r:embed="rId15">
            <a:alphaModFix/>
          </a:blip>
          <a:stretch>
            <a:fillRect/>
          </a:stretch>
        </p:blipFill>
        <p:spPr>
          <a:xfrm>
            <a:off x="7243135" y="3864232"/>
            <a:ext cx="575350" cy="573610"/>
          </a:xfrm>
          <a:prstGeom prst="rect">
            <a:avLst/>
          </a:prstGeom>
          <a:noFill/>
          <a:ln>
            <a:noFill/>
          </a:ln>
        </p:spPr>
      </p:pic>
    </p:spTree>
    <p:extLst>
      <p:ext uri="{BB962C8B-B14F-4D97-AF65-F5344CB8AC3E}">
        <p14:creationId xmlns:p14="http://schemas.microsoft.com/office/powerpoint/2010/main" val="304454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This work</a:t>
            </a:r>
            <a:endParaRPr dirty="0"/>
          </a:p>
        </p:txBody>
      </p:sp>
      <p:sp>
        <p:nvSpPr>
          <p:cNvPr id="330" name="Google Shape;330;p31"/>
          <p:cNvSpPr txBox="1">
            <a:spLocks noGrp="1"/>
          </p:cNvSpPr>
          <p:nvPr>
            <p:ph type="body" idx="1"/>
          </p:nvPr>
        </p:nvSpPr>
        <p:spPr>
          <a:xfrm>
            <a:off x="131275" y="469717"/>
            <a:ext cx="8795100" cy="1814700"/>
          </a:xfrm>
          <a:prstGeom prst="rect">
            <a:avLst/>
          </a:prstGeom>
        </p:spPr>
        <p:txBody>
          <a:bodyPr spcFirstLastPara="1" wrap="square" lIns="91425" tIns="91425" rIns="91425" bIns="91425" anchor="t" anchorCtr="0">
            <a:normAutofit/>
          </a:bodyPr>
          <a:lstStyle/>
          <a:p>
            <a:pPr indent="-355600">
              <a:lnSpc>
                <a:spcPct val="150000"/>
              </a:lnSpc>
              <a:buSzPts val="2000"/>
            </a:pPr>
            <a:r>
              <a:rPr lang="en" sz="2000" dirty="0"/>
              <a:t>Define secure Proactive refresh for ATS </a:t>
            </a:r>
            <a:endParaRPr sz="2000" dirty="0"/>
          </a:p>
          <a:p>
            <a:pPr marL="457200" lvl="0" indent="-355600" algn="l" rtl="0">
              <a:lnSpc>
                <a:spcPct val="150000"/>
              </a:lnSpc>
              <a:spcBef>
                <a:spcPts val="0"/>
              </a:spcBef>
              <a:spcAft>
                <a:spcPts val="0"/>
              </a:spcAft>
              <a:buSzPts val="2000"/>
              <a:buChar char="●"/>
            </a:pPr>
            <a:r>
              <a:rPr lang="en" sz="2000" dirty="0"/>
              <a:t>Five constructions:</a:t>
            </a:r>
            <a:endParaRPr sz="2000" dirty="0"/>
          </a:p>
        </p:txBody>
      </p:sp>
      <mc:AlternateContent xmlns:mc="http://schemas.openxmlformats.org/markup-compatibility/2006" xmlns:a14="http://schemas.microsoft.com/office/drawing/2010/main">
        <mc:Choice Requires="a14">
          <p:graphicFrame>
            <p:nvGraphicFramePr>
              <p:cNvPr id="3" name="Google Shape;781;p56">
                <a:extLst>
                  <a:ext uri="{FF2B5EF4-FFF2-40B4-BE49-F238E27FC236}">
                    <a16:creationId xmlns:a16="http://schemas.microsoft.com/office/drawing/2014/main" id="{A5AD4EEE-535F-C5E1-5C85-C09186154DF3}"/>
                  </a:ext>
                </a:extLst>
              </p:cNvPr>
              <p:cNvGraphicFramePr/>
              <p:nvPr>
                <p:extLst>
                  <p:ext uri="{D42A27DB-BD31-4B8C-83A1-F6EECF244321}">
                    <p14:modId xmlns:p14="http://schemas.microsoft.com/office/powerpoint/2010/main" val="1906888554"/>
                  </p:ext>
                </p:extLst>
              </p:nvPr>
            </p:nvGraphicFramePr>
            <p:xfrm>
              <a:off x="495937" y="1564729"/>
              <a:ext cx="8065775" cy="3204984"/>
            </p:xfrm>
            <a:graphic>
              <a:graphicData uri="http://schemas.openxmlformats.org/drawingml/2006/table">
                <a:tbl>
                  <a:tblPr>
                    <a:noFill/>
                    <a:tableStyleId>{D8BEB3EA-E940-472B-8125-216AE72E8D71}</a:tableStyleId>
                  </a:tblPr>
                  <a:tblGrid>
                    <a:gridCol w="2833672">
                      <a:extLst>
                        <a:ext uri="{9D8B030D-6E8A-4147-A177-3AD203B41FA5}">
                          <a16:colId xmlns:a16="http://schemas.microsoft.com/office/drawing/2014/main" val="20000"/>
                        </a:ext>
                      </a:extLst>
                    </a:gridCol>
                    <a:gridCol w="2569628">
                      <a:extLst>
                        <a:ext uri="{9D8B030D-6E8A-4147-A177-3AD203B41FA5}">
                          <a16:colId xmlns:a16="http://schemas.microsoft.com/office/drawing/2014/main" val="20001"/>
                        </a:ext>
                      </a:extLst>
                    </a:gridCol>
                    <a:gridCol w="2662475">
                      <a:extLst>
                        <a:ext uri="{9D8B030D-6E8A-4147-A177-3AD203B41FA5}">
                          <a16:colId xmlns:a16="http://schemas.microsoft.com/office/drawing/2014/main" val="20002"/>
                        </a:ext>
                      </a:extLst>
                    </a:gridCol>
                  </a:tblGrid>
                  <a:tr h="389828">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61612">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latin typeface="PT Serif"/>
                              <a:ea typeface="PT Serif"/>
                              <a:cs typeface="PT Serif"/>
                              <a:sym typeface="PT Serif"/>
                            </a:rPr>
                            <a:t>Strongly secure</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US" sz="1900">
                              <a:latin typeface="PT Serif"/>
                              <a:ea typeface="PT Serif"/>
                              <a:cs typeface="PT Serif"/>
                            </a:rPr>
                            <a:t>O</a:t>
                          </a:r>
                          <a:r>
                            <a:rPr lang="en" sz="1900" err="1">
                              <a:latin typeface="PT Serif"/>
                              <a:ea typeface="PT Serif"/>
                              <a:cs typeface="PT Serif"/>
                            </a:rPr>
                            <a:t>nly</a:t>
                          </a:r>
                          <a:r>
                            <a:rPr lang="en" sz="1900">
                              <a:latin typeface="PT Serif"/>
                              <a:ea typeface="PT Serif"/>
                              <a:cs typeface="PT Serif"/>
                            </a:rPr>
                            <a:t> when</a:t>
                          </a:r>
                          <a:r>
                            <a:rPr lang="en" sz="1900">
                              <a:latin typeface="PT Serif"/>
                              <a:ea typeface="PT Serif"/>
                              <a:cs typeface="PT Serif"/>
                              <a:sym typeface="PT Serif"/>
                            </a:rPr>
                            <a:t>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US"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516945">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latin typeface="PT Serif"/>
                            </a:rPr>
                            <a:t>Strongly secure</a:t>
                          </a:r>
                          <a:endParaRPr dirty="0">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516945">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Strongly secure</a:t>
                          </a:r>
                          <a:endParaRPr sz="1900">
                            <a:solidFill>
                              <a:schemeClr val="dk1"/>
                            </a:solidFill>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9166">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a:solidFill>
                                <a:schemeClr val="dk1"/>
                              </a:solidFill>
                              <a:latin typeface="PT Serif"/>
                            </a:rPr>
                            <a:t>Secure</a:t>
                          </a:r>
                          <a:endParaRPr lang="en-US">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592666">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Secure</a:t>
                          </a:r>
                          <a:endParaRPr sz="19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3" name="Google Shape;781;p56">
                <a:extLst>
                  <a:ext uri="{FF2B5EF4-FFF2-40B4-BE49-F238E27FC236}">
                    <a16:creationId xmlns:a16="http://schemas.microsoft.com/office/drawing/2014/main" id="{A5AD4EEE-535F-C5E1-5C85-C09186154DF3}"/>
                  </a:ext>
                </a:extLst>
              </p:cNvPr>
              <p:cNvGraphicFramePr/>
              <p:nvPr>
                <p:extLst>
                  <p:ext uri="{D42A27DB-BD31-4B8C-83A1-F6EECF244321}">
                    <p14:modId xmlns:p14="http://schemas.microsoft.com/office/powerpoint/2010/main" val="1906888554"/>
                  </p:ext>
                </p:extLst>
              </p:nvPr>
            </p:nvGraphicFramePr>
            <p:xfrm>
              <a:off x="495937" y="1564729"/>
              <a:ext cx="8065775" cy="3204984"/>
            </p:xfrm>
            <a:graphic>
              <a:graphicData uri="http://schemas.openxmlformats.org/drawingml/2006/table">
                <a:tbl>
                  <a:tblPr>
                    <a:noFill/>
                    <a:tableStyleId>{D8BEB3EA-E940-472B-8125-216AE72E8D71}</a:tableStyleId>
                  </a:tblPr>
                  <a:tblGrid>
                    <a:gridCol w="2833672">
                      <a:extLst>
                        <a:ext uri="{9D8B030D-6E8A-4147-A177-3AD203B41FA5}">
                          <a16:colId xmlns:a16="http://schemas.microsoft.com/office/drawing/2014/main" val="20000"/>
                        </a:ext>
                      </a:extLst>
                    </a:gridCol>
                    <a:gridCol w="2569628">
                      <a:extLst>
                        <a:ext uri="{9D8B030D-6E8A-4147-A177-3AD203B41FA5}">
                          <a16:colId xmlns:a16="http://schemas.microsoft.com/office/drawing/2014/main" val="20001"/>
                        </a:ext>
                      </a:extLst>
                    </a:gridCol>
                    <a:gridCol w="2662475">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61612">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latin typeface="PT Serif"/>
                              <a:ea typeface="PT Serif"/>
                              <a:cs typeface="PT Serif"/>
                              <a:sym typeface="PT Serif"/>
                            </a:rPr>
                            <a:t>Strongly secure</a:t>
                          </a:r>
                          <a:endParaRPr sz="1900">
                            <a:latin typeface="PT Serif"/>
                            <a:ea typeface="PT Serif"/>
                            <a:cs typeface="PT Serif"/>
                            <a:sym typeface="PT Serif"/>
                          </a:endParaRPr>
                        </a:p>
                      </a:txBody>
                      <a:tcPr marL="91425" marR="91425" marT="91425" marB="91425">
                        <a:solidFill>
                          <a:srgbClr val="D9EAD3"/>
                        </a:solidFill>
                      </a:tcPr>
                    </a:tc>
                    <a:tc>
                      <a:txBody>
                        <a:bodyPr/>
                        <a:lstStyle/>
                        <a:p>
                          <a:endParaRPr lang="en-US"/>
                        </a:p>
                      </a:txBody>
                      <a:tcPr marL="91425" marR="91425" marT="91425" marB="91425">
                        <a:blipFill>
                          <a:blip r:embed="rId3"/>
                          <a:stretch>
                            <a:fillRect l="-203333" t="-86667" r="-476" b="-380000"/>
                          </a:stretch>
                        </a:blipFill>
                      </a:tcPr>
                    </a:tc>
                    <a:extLst>
                      <a:ext uri="{0D108BD9-81ED-4DB2-BD59-A6C34878D82A}">
                        <a16:rowId xmlns:a16="http://schemas.microsoft.com/office/drawing/2014/main" val="10001"/>
                      </a:ext>
                    </a:extLst>
                  </a:tr>
                  <a:tr h="516945">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latin typeface="PT Serif"/>
                            </a:rPr>
                            <a:t>Strongly secure</a:t>
                          </a:r>
                          <a:endParaRPr dirty="0">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516945">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Strongly secure</a:t>
                          </a:r>
                          <a:endParaRPr sz="1900">
                            <a:solidFill>
                              <a:schemeClr val="dk1"/>
                            </a:solidFill>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9166">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a:solidFill>
                                <a:schemeClr val="dk1"/>
                              </a:solidFill>
                              <a:latin typeface="PT Serif"/>
                            </a:rPr>
                            <a:t>Secure</a:t>
                          </a:r>
                          <a:endParaRPr lang="en-US">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592666">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Secure</a:t>
                          </a:r>
                          <a:endParaRPr sz="19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r>
              <a:rPr lang="en" dirty="0"/>
              <a:t>Defining Security for an ATS with Proactive Refresh</a:t>
            </a:r>
            <a:endParaRPr dirty="0"/>
          </a:p>
        </p:txBody>
      </p:sp>
      <p:sp>
        <p:nvSpPr>
          <p:cNvPr id="2" name="Rectangle: Rounded Corners 1">
            <a:extLst>
              <a:ext uri="{FF2B5EF4-FFF2-40B4-BE49-F238E27FC236}">
                <a16:creationId xmlns:a16="http://schemas.microsoft.com/office/drawing/2014/main" id="{4CAA49ED-ECB6-0E1B-1E43-A9F4399FED57}"/>
              </a:ext>
            </a:extLst>
          </p:cNvPr>
          <p:cNvSpPr/>
          <p:nvPr/>
        </p:nvSpPr>
        <p:spPr>
          <a:xfrm>
            <a:off x="1312333" y="804333"/>
            <a:ext cx="2307166" cy="624416"/>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PT Serif"/>
                <a:cs typeface="Arial"/>
              </a:rPr>
              <a:t>Unforgeability</a:t>
            </a:r>
          </a:p>
        </p:txBody>
      </p:sp>
      <p:sp>
        <p:nvSpPr>
          <p:cNvPr id="3" name="Rectangle: Rounded Corners 2">
            <a:extLst>
              <a:ext uri="{FF2B5EF4-FFF2-40B4-BE49-F238E27FC236}">
                <a16:creationId xmlns:a16="http://schemas.microsoft.com/office/drawing/2014/main" id="{5598CE06-8160-29F5-EE06-D5BDAE450080}"/>
              </a:ext>
            </a:extLst>
          </p:cNvPr>
          <p:cNvSpPr/>
          <p:nvPr/>
        </p:nvSpPr>
        <p:spPr>
          <a:xfrm>
            <a:off x="5625041" y="804333"/>
            <a:ext cx="2307166" cy="624416"/>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tx1"/>
                </a:solidFill>
                <a:latin typeface="PT Serif"/>
                <a:cs typeface="Arial"/>
              </a:rPr>
              <a:t>Accountability</a:t>
            </a:r>
          </a:p>
        </p:txBody>
      </p:sp>
      <p:sp>
        <p:nvSpPr>
          <p:cNvPr id="4" name="TextBox 3">
            <a:extLst>
              <a:ext uri="{FF2B5EF4-FFF2-40B4-BE49-F238E27FC236}">
                <a16:creationId xmlns:a16="http://schemas.microsoft.com/office/drawing/2014/main" id="{1DEF41CE-F202-81A8-D75A-A2EEA744DB24}"/>
              </a:ext>
            </a:extLst>
          </p:cNvPr>
          <p:cNvSpPr txBox="1"/>
          <p:nvPr/>
        </p:nvSpPr>
        <p:spPr>
          <a:xfrm>
            <a:off x="370417" y="1627900"/>
            <a:ext cx="42756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PT Serif"/>
              </a:rPr>
              <a:t>No existential forgeries.</a:t>
            </a:r>
          </a:p>
          <a:p>
            <a:endParaRPr lang="en-US" sz="2200" dirty="0">
              <a:latin typeface="PT Serif"/>
            </a:endParaRPr>
          </a:p>
          <a:p>
            <a:pPr marL="342900" indent="-342900">
              <a:buChar char="•"/>
            </a:pPr>
            <a:r>
              <a:rPr lang="en-US" sz="2200" dirty="0">
                <a:latin typeface="PT Serif"/>
              </a:rPr>
              <a:t>uf-1 (Stronger)</a:t>
            </a:r>
            <a:endParaRPr lang="en-US" sz="2200" dirty="0"/>
          </a:p>
          <a:p>
            <a:pPr marL="342900" indent="-342900">
              <a:buChar char="•"/>
            </a:pPr>
            <a:r>
              <a:rPr lang="en-US" sz="2200" dirty="0">
                <a:latin typeface="PT Serif"/>
              </a:rPr>
              <a:t>uf-0</a:t>
            </a:r>
          </a:p>
        </p:txBody>
      </p:sp>
      <p:sp>
        <p:nvSpPr>
          <p:cNvPr id="5" name="TextBox 4">
            <a:extLst>
              <a:ext uri="{FF2B5EF4-FFF2-40B4-BE49-F238E27FC236}">
                <a16:creationId xmlns:a16="http://schemas.microsoft.com/office/drawing/2014/main" id="{91A8B6C0-7F05-C2A0-C576-73E92E0B75E0}"/>
              </a:ext>
            </a:extLst>
          </p:cNvPr>
          <p:cNvSpPr txBox="1"/>
          <p:nvPr/>
        </p:nvSpPr>
        <p:spPr>
          <a:xfrm>
            <a:off x="4646083" y="1627900"/>
            <a:ext cx="42756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PT Serif"/>
              </a:rPr>
              <a:t>A malicious coalition cannot frame another set.</a:t>
            </a:r>
          </a:p>
          <a:p>
            <a:pPr marL="342900" indent="-342900">
              <a:buChar char="•"/>
            </a:pPr>
            <a:r>
              <a:rPr lang="en-US" sz="2200" dirty="0">
                <a:latin typeface="PT Serif"/>
              </a:rPr>
              <a:t>acc-1 (Stronger)</a:t>
            </a:r>
          </a:p>
          <a:p>
            <a:pPr marL="342900" indent="-342900">
              <a:buChar char="•"/>
            </a:pPr>
            <a:r>
              <a:rPr lang="en-US" sz="2200" dirty="0">
                <a:latin typeface="PT Serif"/>
              </a:rPr>
              <a:t>acc-0</a:t>
            </a:r>
            <a:endParaRPr lang="en-US" sz="2200" dirty="0"/>
          </a:p>
        </p:txBody>
      </p:sp>
      <p:sp>
        <p:nvSpPr>
          <p:cNvPr id="6" name="TextBox 5">
            <a:extLst>
              <a:ext uri="{FF2B5EF4-FFF2-40B4-BE49-F238E27FC236}">
                <a16:creationId xmlns:a16="http://schemas.microsoft.com/office/drawing/2014/main" id="{0EB7CCF6-D9EF-60A1-366A-CA94D0DB6F65}"/>
              </a:ext>
            </a:extLst>
          </p:cNvPr>
          <p:cNvSpPr txBox="1"/>
          <p:nvPr/>
        </p:nvSpPr>
        <p:spPr>
          <a:xfrm>
            <a:off x="503695" y="3494868"/>
            <a:ext cx="7958380" cy="1061829"/>
          </a:xfrm>
          <a:prstGeom prst="rect">
            <a:avLst/>
          </a:prstGeom>
          <a:noFill/>
          <a:ln>
            <a:solidFill>
              <a:schemeClr val="accent1"/>
            </a:solidFill>
          </a:ln>
        </p:spPr>
        <p:txBody>
          <a:bodyPr wrap="square" rtlCol="0">
            <a:spAutoFit/>
          </a:bodyPr>
          <a:lstStyle/>
          <a:p>
            <a:pPr>
              <a:spcBef>
                <a:spcPts val="1800"/>
              </a:spcBef>
            </a:pPr>
            <a:r>
              <a:rPr lang="en-US" sz="2400" dirty="0">
                <a:latin typeface="PT Serif" panose="020A0603040505020204" pitchFamily="18" charset="77"/>
              </a:rPr>
              <a:t>We get 4 notions of security:   </a:t>
            </a:r>
          </a:p>
          <a:p>
            <a:pPr>
              <a:spcBef>
                <a:spcPts val="1800"/>
              </a:spcBef>
            </a:pPr>
            <a:r>
              <a:rPr lang="en-US" sz="2400" dirty="0">
                <a:latin typeface="PT Serif" panose="020A0603040505020204" pitchFamily="18" charset="77"/>
              </a:rPr>
              <a:t>		</a:t>
            </a:r>
            <a:r>
              <a:rPr lang="en-US" sz="2400" dirty="0" err="1">
                <a:latin typeface="PT Serif" panose="020A0603040505020204" pitchFamily="18" charset="77"/>
              </a:rPr>
              <a:t>uf</a:t>
            </a:r>
            <a:r>
              <a:rPr lang="en-US" sz="2400" dirty="0">
                <a:latin typeface="PT Serif" panose="020A0603040505020204" pitchFamily="18" charset="77"/>
              </a:rPr>
              <a:t>-b  ∧   acc-b’     for  </a:t>
            </a:r>
            <a:r>
              <a:rPr lang="en-US" sz="2400" dirty="0" err="1">
                <a:latin typeface="PT Serif" panose="020A0603040505020204" pitchFamily="18" charset="77"/>
              </a:rPr>
              <a:t>b,b</a:t>
            </a:r>
            <a:r>
              <a:rPr lang="en-US" sz="2400" dirty="0">
                <a:latin typeface="PT Serif" panose="020A0603040505020204" pitchFamily="18" charset="77"/>
              </a:rPr>
              <a:t>’ ∈ {0,1}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93B15-BC0E-2196-E3E7-5A007476E88F}"/>
              </a:ext>
            </a:extLst>
          </p:cNvPr>
          <p:cNvSpPr>
            <a:spLocks noGrp="1"/>
          </p:cNvSpPr>
          <p:nvPr>
            <p:ph type="title"/>
          </p:nvPr>
        </p:nvSpPr>
        <p:spPr/>
        <p:txBody>
          <a:bodyPr>
            <a:normAutofit fontScale="90000"/>
          </a:bodyPr>
          <a:lstStyle/>
          <a:p>
            <a:r>
              <a:rPr lang="en-US" dirty="0"/>
              <a:t>uf-1 Unforgeability for an ATS with Proactive Refresh</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6EE35DE-CD45-63E6-E329-51CF98AC9183}"/>
                  </a:ext>
                </a:extLst>
              </p:cNvPr>
              <p:cNvSpPr>
                <a:spLocks noGrp="1"/>
              </p:cNvSpPr>
              <p:nvPr>
                <p:ph type="body" idx="1"/>
              </p:nvPr>
            </p:nvSpPr>
            <p:spPr>
              <a:xfrm>
                <a:off x="163023" y="670800"/>
                <a:ext cx="7742485" cy="2585730"/>
              </a:xfrm>
            </p:spPr>
            <p:txBody>
              <a:bodyPr>
                <a:normAutofit/>
              </a:bodyPr>
              <a:lstStyle/>
              <a:p>
                <a:pPr marL="114300" indent="0">
                  <a:lnSpc>
                    <a:spcPct val="150000"/>
                  </a:lnSpc>
                  <a:buNone/>
                </a:pPr>
                <a:r>
                  <a:rPr lang="en-US" sz="2400" dirty="0"/>
                  <a:t>In every week, Attacker can :</a:t>
                </a:r>
              </a:p>
              <a:p>
                <a:pPr>
                  <a:lnSpc>
                    <a:spcPct val="200000"/>
                  </a:lnSpc>
                  <a:spcBef>
                    <a:spcPts val="500"/>
                  </a:spcBef>
                  <a:spcAft>
                    <a:spcPts val="500"/>
                  </a:spcAft>
                  <a:buFont typeface="Wingdings" pitchFamily="2" charset="2"/>
                  <a:buChar char="§"/>
                </a:pPr>
                <a:r>
                  <a:rPr lang="en-US" sz="2300" dirty="0"/>
                  <a:t> Hack into </a:t>
                </a:r>
                <a:r>
                  <a:rPr lang="en-US" sz="2300" dirty="0" err="1"/>
                  <a:t>upto</a:t>
                </a:r>
                <a:r>
                  <a:rPr lang="en-US" sz="2300" dirty="0"/>
                  <a:t> </a:t>
                </a:r>
                <a14:m>
                  <m:oMath xmlns:m="http://schemas.openxmlformats.org/officeDocument/2006/math">
                    <m:r>
                      <a:rPr lang="en-US" sz="2300" b="0" i="1" smtClean="0">
                        <a:latin typeface="Cambria Math" panose="02040503050406030204" pitchFamily="18" charset="0"/>
                      </a:rPr>
                      <m:t>𝑡</m:t>
                    </m:r>
                    <m:r>
                      <a:rPr lang="en-US" sz="2300" b="0" i="1" smtClean="0">
                        <a:latin typeface="Cambria Math" panose="02040503050406030204" pitchFamily="18" charset="0"/>
                      </a:rPr>
                      <m:t>−1</m:t>
                    </m:r>
                  </m:oMath>
                </a14:m>
                <a:r>
                  <a:rPr lang="en-US" sz="2300" dirty="0"/>
                  <a:t> parties &amp; get secret keys</a:t>
                </a:r>
              </a:p>
              <a:p>
                <a:pPr>
                  <a:lnSpc>
                    <a:spcPct val="200000"/>
                  </a:lnSpc>
                  <a:spcBef>
                    <a:spcPts val="500"/>
                  </a:spcBef>
                  <a:spcAft>
                    <a:spcPts val="500"/>
                  </a:spcAft>
                  <a:buFont typeface="Wingdings" pitchFamily="2" charset="2"/>
                  <a:buChar char="§"/>
                </a:pPr>
                <a:r>
                  <a:rPr lang="en-US" sz="2300" dirty="0"/>
                  <a:t> Request sig shares on many messages of their choice</a:t>
                </a:r>
              </a:p>
            </p:txBody>
          </p:sp>
        </mc:Choice>
        <mc:Fallback>
          <p:sp>
            <p:nvSpPr>
              <p:cNvPr id="3" name="Text Placeholder 2">
                <a:extLst>
                  <a:ext uri="{FF2B5EF4-FFF2-40B4-BE49-F238E27FC236}">
                    <a16:creationId xmlns:a16="http://schemas.microsoft.com/office/drawing/2014/main" id="{06EE35DE-CD45-63E6-E329-51CF98AC9183}"/>
                  </a:ext>
                </a:extLst>
              </p:cNvPr>
              <p:cNvSpPr>
                <a:spLocks noGrp="1" noRot="1" noChangeAspect="1" noMove="1" noResize="1" noEditPoints="1" noAdjustHandles="1" noChangeArrowheads="1" noChangeShapeType="1" noTextEdit="1"/>
              </p:cNvSpPr>
              <p:nvPr>
                <p:ph type="body" idx="1"/>
              </p:nvPr>
            </p:nvSpPr>
            <p:spPr>
              <a:xfrm>
                <a:off x="163023" y="670800"/>
                <a:ext cx="7742485" cy="2585730"/>
              </a:xfr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185BC2C-10AC-D380-BF92-401909C82457}"/>
                  </a:ext>
                </a:extLst>
              </p:cNvPr>
              <p:cNvSpPr txBox="1"/>
              <p:nvPr/>
            </p:nvSpPr>
            <p:spPr>
              <a:xfrm>
                <a:off x="163024" y="3344561"/>
                <a:ext cx="8803759" cy="1096519"/>
              </a:xfrm>
              <a:prstGeom prst="rect">
                <a:avLst/>
              </a:prstGeom>
              <a:noFill/>
            </p:spPr>
            <p:txBody>
              <a:bodyPr wrap="square" rtlCol="0">
                <a:spAutoFit/>
              </a:bodyPr>
              <a:lstStyle/>
              <a:p>
                <a:pPr marL="114300" indent="0">
                  <a:lnSpc>
                    <a:spcPct val="150000"/>
                  </a:lnSpc>
                  <a:buNone/>
                </a:pPr>
                <a:r>
                  <a:rPr lang="en-US" sz="2300" dirty="0">
                    <a:solidFill>
                      <a:schemeClr val="bg2"/>
                    </a:solidFill>
                    <a:latin typeface="PT Serif" panose="020A0603040505020204" pitchFamily="18" charset="77"/>
                  </a:rPr>
                  <a:t>But it can’t forge sig on a msg </a:t>
                </a:r>
                <a14:m>
                  <m:oMath xmlns:m="http://schemas.openxmlformats.org/officeDocument/2006/math">
                    <m:sSup>
                      <m:sSupPr>
                        <m:ctrlPr>
                          <a:rPr lang="en-US" sz="2300" i="1">
                            <a:solidFill>
                              <a:schemeClr val="bg2"/>
                            </a:solidFill>
                            <a:latin typeface="Cambria Math" panose="02040503050406030204" pitchFamily="18" charset="0"/>
                          </a:rPr>
                        </m:ctrlPr>
                      </m:sSupPr>
                      <m:e>
                        <m:r>
                          <a:rPr lang="en-US" sz="2300" i="1">
                            <a:solidFill>
                              <a:schemeClr val="bg2"/>
                            </a:solidFill>
                            <a:latin typeface="Cambria Math" panose="02040503050406030204" pitchFamily="18" charset="0"/>
                          </a:rPr>
                          <m:t>𝑚</m:t>
                        </m:r>
                      </m:e>
                      <m:sup>
                        <m:r>
                          <a:rPr lang="en-US" sz="2300" i="1">
                            <a:solidFill>
                              <a:schemeClr val="bg2"/>
                            </a:solidFill>
                            <a:latin typeface="Cambria Math" panose="02040503050406030204" pitchFamily="18" charset="0"/>
                          </a:rPr>
                          <m:t>∗ </m:t>
                        </m:r>
                      </m:sup>
                    </m:sSup>
                  </m:oMath>
                </a14:m>
                <a:r>
                  <a:rPr lang="en-US" sz="2300" dirty="0">
                    <a:solidFill>
                      <a:schemeClr val="bg2"/>
                    </a:solidFill>
                    <a:latin typeface="PT Serif" panose="020A0603040505020204" pitchFamily="18" charset="77"/>
                  </a:rPr>
                  <a:t>non-trivially.</a:t>
                </a:r>
              </a:p>
              <a:p>
                <a:pPr marL="114300" indent="0">
                  <a:lnSpc>
                    <a:spcPct val="150000"/>
                  </a:lnSpc>
                  <a:buNone/>
                </a:pPr>
                <a:r>
                  <a:rPr lang="en-US" sz="2300" dirty="0">
                    <a:solidFill>
                      <a:schemeClr val="bg2"/>
                    </a:solidFill>
                    <a:latin typeface="PT Serif" panose="020A0603040505020204" pitchFamily="18" charset="77"/>
                  </a:rPr>
                  <a:t>[Trivial if in some week, (# secret keys) + (# Sig shares on </a:t>
                </a:r>
                <a14:m>
                  <m:oMath xmlns:m="http://schemas.openxmlformats.org/officeDocument/2006/math">
                    <m:sSup>
                      <m:sSupPr>
                        <m:ctrlPr>
                          <a:rPr lang="en-US" sz="2300" i="1">
                            <a:solidFill>
                              <a:schemeClr val="bg2"/>
                            </a:solidFill>
                            <a:latin typeface="Cambria Math" panose="02040503050406030204" pitchFamily="18" charset="0"/>
                          </a:rPr>
                        </m:ctrlPr>
                      </m:sSupPr>
                      <m:e>
                        <m:r>
                          <a:rPr lang="en-US" sz="2300" i="1">
                            <a:solidFill>
                              <a:schemeClr val="bg2"/>
                            </a:solidFill>
                            <a:latin typeface="Cambria Math" panose="02040503050406030204" pitchFamily="18" charset="0"/>
                          </a:rPr>
                          <m:t>𝑚</m:t>
                        </m:r>
                      </m:e>
                      <m:sup>
                        <m:r>
                          <a:rPr lang="en-US" sz="2300" i="1">
                            <a:solidFill>
                              <a:schemeClr val="bg2"/>
                            </a:solidFill>
                            <a:latin typeface="Cambria Math" panose="02040503050406030204" pitchFamily="18" charset="0"/>
                          </a:rPr>
                          <m:t>∗ </m:t>
                        </m:r>
                      </m:sup>
                    </m:sSup>
                  </m:oMath>
                </a14:m>
                <a:r>
                  <a:rPr lang="en-US" sz="2300" dirty="0">
                    <a:solidFill>
                      <a:schemeClr val="bg2"/>
                    </a:solidFill>
                    <a:latin typeface="PT Serif" panose="020A0603040505020204" pitchFamily="18" charset="77"/>
                  </a:rPr>
                  <a:t>) ≥ t]</a:t>
                </a:r>
              </a:p>
            </p:txBody>
          </p:sp>
        </mc:Choice>
        <mc:Fallback>
          <p:sp>
            <p:nvSpPr>
              <p:cNvPr id="7" name="TextBox 6">
                <a:extLst>
                  <a:ext uri="{FF2B5EF4-FFF2-40B4-BE49-F238E27FC236}">
                    <a16:creationId xmlns:a16="http://schemas.microsoft.com/office/drawing/2014/main" id="{5185BC2C-10AC-D380-BF92-401909C82457}"/>
                  </a:ext>
                </a:extLst>
              </p:cNvPr>
              <p:cNvSpPr txBox="1">
                <a:spLocks noRot="1" noChangeAspect="1" noMove="1" noResize="1" noEditPoints="1" noAdjustHandles="1" noChangeArrowheads="1" noChangeShapeType="1" noTextEdit="1"/>
              </p:cNvSpPr>
              <p:nvPr/>
            </p:nvSpPr>
            <p:spPr>
              <a:xfrm>
                <a:off x="163024" y="3344561"/>
                <a:ext cx="8803759" cy="1096519"/>
              </a:xfrm>
              <a:prstGeom prst="rect">
                <a:avLst/>
              </a:prstGeom>
              <a:blipFill>
                <a:blip r:embed="rId4"/>
                <a:stretch>
                  <a:fillRect r="-144" b="-11494"/>
                </a:stretch>
              </a:blipFill>
            </p:spPr>
            <p:txBody>
              <a:bodyPr/>
              <a:lstStyle/>
              <a:p>
                <a:r>
                  <a:rPr lang="en-US">
                    <a:noFill/>
                  </a:rPr>
                  <a:t> </a:t>
                </a:r>
              </a:p>
            </p:txBody>
          </p:sp>
        </mc:Fallback>
      </mc:AlternateContent>
    </p:spTree>
    <p:extLst>
      <p:ext uri="{BB962C8B-B14F-4D97-AF65-F5344CB8AC3E}">
        <p14:creationId xmlns:p14="http://schemas.microsoft.com/office/powerpoint/2010/main" val="393838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DD12-5CC9-7B0D-C4A2-C9620BEDBEAF}"/>
              </a:ext>
            </a:extLst>
          </p:cNvPr>
          <p:cNvSpPr>
            <a:spLocks noGrp="1"/>
          </p:cNvSpPr>
          <p:nvPr>
            <p:ph type="title"/>
          </p:nvPr>
        </p:nvSpPr>
        <p:spPr/>
        <p:txBody>
          <a:bodyPr>
            <a:normAutofit fontScale="90000"/>
          </a:bodyPr>
          <a:lstStyle/>
          <a:p>
            <a:r>
              <a:rPr lang="en-US" dirty="0"/>
              <a:t>acc-1 Accountability for an ATS with Proactive Refresh</a:t>
            </a:r>
          </a:p>
        </p:txBody>
      </p:sp>
      <p:sp>
        <p:nvSpPr>
          <p:cNvPr id="7" name="Text Placeholder 2">
            <a:extLst>
              <a:ext uri="{FF2B5EF4-FFF2-40B4-BE49-F238E27FC236}">
                <a16:creationId xmlns:a16="http://schemas.microsoft.com/office/drawing/2014/main" id="{709D8DBC-BEDA-403F-C48C-C857E708089C}"/>
              </a:ext>
            </a:extLst>
          </p:cNvPr>
          <p:cNvSpPr txBox="1">
            <a:spLocks/>
          </p:cNvSpPr>
          <p:nvPr/>
        </p:nvSpPr>
        <p:spPr>
          <a:xfrm>
            <a:off x="163023" y="670800"/>
            <a:ext cx="7742485" cy="258573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114300" indent="0">
              <a:lnSpc>
                <a:spcPct val="150000"/>
              </a:lnSpc>
              <a:buFont typeface="PT Serif"/>
              <a:buNone/>
            </a:pPr>
            <a:r>
              <a:rPr lang="en-US" sz="2400" dirty="0"/>
              <a:t>In every week, Attacker can :</a:t>
            </a:r>
          </a:p>
          <a:p>
            <a:pPr>
              <a:lnSpc>
                <a:spcPct val="200000"/>
              </a:lnSpc>
              <a:spcBef>
                <a:spcPts val="500"/>
              </a:spcBef>
              <a:spcAft>
                <a:spcPts val="500"/>
              </a:spcAft>
              <a:buFont typeface="Wingdings" pitchFamily="2" charset="2"/>
              <a:buChar char="§"/>
            </a:pPr>
            <a:r>
              <a:rPr lang="en-US" sz="2300" dirty="0"/>
              <a:t> Hack into parties &amp; get secret keys</a:t>
            </a:r>
          </a:p>
          <a:p>
            <a:pPr>
              <a:lnSpc>
                <a:spcPct val="200000"/>
              </a:lnSpc>
              <a:spcBef>
                <a:spcPts val="500"/>
              </a:spcBef>
              <a:spcAft>
                <a:spcPts val="500"/>
              </a:spcAft>
              <a:buFont typeface="Wingdings" pitchFamily="2" charset="2"/>
              <a:buChar char="§"/>
            </a:pPr>
            <a:r>
              <a:rPr lang="en-US" sz="2300" dirty="0"/>
              <a:t> Request sig shares on many messages of their choice</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0E07897-D105-6267-9513-67087F801833}"/>
                  </a:ext>
                </a:extLst>
              </p:cNvPr>
              <p:cNvSpPr txBox="1"/>
              <p:nvPr/>
            </p:nvSpPr>
            <p:spPr>
              <a:xfrm>
                <a:off x="163024" y="3344561"/>
                <a:ext cx="8803759" cy="1096519"/>
              </a:xfrm>
              <a:prstGeom prst="rect">
                <a:avLst/>
              </a:prstGeom>
              <a:noFill/>
            </p:spPr>
            <p:txBody>
              <a:bodyPr wrap="square" rtlCol="0">
                <a:spAutoFit/>
              </a:bodyPr>
              <a:lstStyle/>
              <a:p>
                <a:pPr marL="114300" indent="0">
                  <a:lnSpc>
                    <a:spcPct val="150000"/>
                  </a:lnSpc>
                  <a:buNone/>
                </a:pPr>
                <a:r>
                  <a:rPr lang="en-US" sz="2300" dirty="0">
                    <a:solidFill>
                      <a:schemeClr val="bg2"/>
                    </a:solidFill>
                    <a:latin typeface="PT Serif" panose="020A0603040505020204" pitchFamily="18" charset="77"/>
                  </a:rPr>
                  <a:t>But it can’t generate sig on a msg </a:t>
                </a:r>
                <a14:m>
                  <m:oMath xmlns:m="http://schemas.openxmlformats.org/officeDocument/2006/math">
                    <m:sSup>
                      <m:sSupPr>
                        <m:ctrlPr>
                          <a:rPr lang="en-US" sz="2300" i="1">
                            <a:solidFill>
                              <a:schemeClr val="bg2"/>
                            </a:solidFill>
                            <a:latin typeface="Cambria Math" panose="02040503050406030204" pitchFamily="18" charset="0"/>
                          </a:rPr>
                        </m:ctrlPr>
                      </m:sSupPr>
                      <m:e>
                        <m:r>
                          <a:rPr lang="en-US" sz="2300" i="1">
                            <a:solidFill>
                              <a:schemeClr val="bg2"/>
                            </a:solidFill>
                            <a:latin typeface="Cambria Math" panose="02040503050406030204" pitchFamily="18" charset="0"/>
                          </a:rPr>
                          <m:t>𝑚</m:t>
                        </m:r>
                      </m:e>
                      <m:sup>
                        <m:r>
                          <a:rPr lang="en-US" sz="2300" i="1">
                            <a:solidFill>
                              <a:schemeClr val="bg2"/>
                            </a:solidFill>
                            <a:latin typeface="Cambria Math" panose="02040503050406030204" pitchFamily="18" charset="0"/>
                          </a:rPr>
                          <m:t>∗ </m:t>
                        </m:r>
                      </m:sup>
                    </m:sSup>
                  </m:oMath>
                </a14:m>
                <a:r>
                  <a:rPr lang="en-US" sz="2300" dirty="0">
                    <a:solidFill>
                      <a:schemeClr val="bg2"/>
                    </a:solidFill>
                    <a:latin typeface="PT Serif" panose="020A0603040505020204" pitchFamily="18" charset="77"/>
                  </a:rPr>
                  <a:t>on behalf of J non-trivially.</a:t>
                </a:r>
              </a:p>
              <a:p>
                <a:pPr marL="114300" indent="0">
                  <a:lnSpc>
                    <a:spcPct val="150000"/>
                  </a:lnSpc>
                  <a:buNone/>
                </a:pPr>
                <a:r>
                  <a:rPr lang="en-US" sz="2300" dirty="0">
                    <a:solidFill>
                      <a:schemeClr val="bg2"/>
                    </a:solidFill>
                    <a:latin typeface="PT Serif" panose="020A0603040505020204" pitchFamily="18" charset="77"/>
                  </a:rPr>
                  <a:t>[Trivial if in some week, (Secret keys) ∪ (Sig shares on </a:t>
                </a:r>
                <a14:m>
                  <m:oMath xmlns:m="http://schemas.openxmlformats.org/officeDocument/2006/math">
                    <m:sSup>
                      <m:sSupPr>
                        <m:ctrlPr>
                          <a:rPr lang="en-US" sz="2300" i="1">
                            <a:solidFill>
                              <a:schemeClr val="bg2"/>
                            </a:solidFill>
                            <a:latin typeface="Cambria Math" panose="02040503050406030204" pitchFamily="18" charset="0"/>
                          </a:rPr>
                        </m:ctrlPr>
                      </m:sSupPr>
                      <m:e>
                        <m:r>
                          <a:rPr lang="en-US" sz="2300" i="1">
                            <a:solidFill>
                              <a:schemeClr val="bg2"/>
                            </a:solidFill>
                            <a:latin typeface="Cambria Math" panose="02040503050406030204" pitchFamily="18" charset="0"/>
                          </a:rPr>
                          <m:t>𝑚</m:t>
                        </m:r>
                      </m:e>
                      <m:sup>
                        <m:r>
                          <a:rPr lang="en-US" sz="2300" i="1">
                            <a:solidFill>
                              <a:schemeClr val="bg2"/>
                            </a:solidFill>
                            <a:latin typeface="Cambria Math" panose="02040503050406030204" pitchFamily="18" charset="0"/>
                          </a:rPr>
                          <m:t>∗ </m:t>
                        </m:r>
                      </m:sup>
                    </m:sSup>
                  </m:oMath>
                </a14:m>
                <a:r>
                  <a:rPr lang="en-US" sz="2300" dirty="0">
                    <a:solidFill>
                      <a:schemeClr val="bg2"/>
                    </a:solidFill>
                    <a:latin typeface="PT Serif" panose="020A0603040505020204" pitchFamily="18" charset="77"/>
                  </a:rPr>
                  <a:t>) is J ]</a:t>
                </a:r>
              </a:p>
            </p:txBody>
          </p:sp>
        </mc:Choice>
        <mc:Fallback>
          <p:sp>
            <p:nvSpPr>
              <p:cNvPr id="8" name="TextBox 7">
                <a:extLst>
                  <a:ext uri="{FF2B5EF4-FFF2-40B4-BE49-F238E27FC236}">
                    <a16:creationId xmlns:a16="http://schemas.microsoft.com/office/drawing/2014/main" id="{90E07897-D105-6267-9513-67087F801833}"/>
                  </a:ext>
                </a:extLst>
              </p:cNvPr>
              <p:cNvSpPr txBox="1">
                <a:spLocks noRot="1" noChangeAspect="1" noMove="1" noResize="1" noEditPoints="1" noAdjustHandles="1" noChangeArrowheads="1" noChangeShapeType="1" noTextEdit="1"/>
              </p:cNvSpPr>
              <p:nvPr/>
            </p:nvSpPr>
            <p:spPr>
              <a:xfrm>
                <a:off x="163024" y="3344561"/>
                <a:ext cx="8803759" cy="1096519"/>
              </a:xfrm>
              <a:prstGeom prst="rect">
                <a:avLst/>
              </a:prstGeom>
              <a:blipFill>
                <a:blip r:embed="rId3"/>
                <a:stretch>
                  <a:fillRect b="-11494"/>
                </a:stretch>
              </a:blipFill>
            </p:spPr>
            <p:txBody>
              <a:bodyPr/>
              <a:lstStyle/>
              <a:p>
                <a:r>
                  <a:rPr lang="en-US">
                    <a:noFill/>
                  </a:rPr>
                  <a:t> </a:t>
                </a:r>
              </a:p>
            </p:txBody>
          </p:sp>
        </mc:Fallback>
      </mc:AlternateContent>
    </p:spTree>
    <p:extLst>
      <p:ext uri="{BB962C8B-B14F-4D97-AF65-F5344CB8AC3E}">
        <p14:creationId xmlns:p14="http://schemas.microsoft.com/office/powerpoint/2010/main" val="75851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6"/>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Constructions for ATS with Proactive Refresh</a:t>
            </a:r>
            <a:endParaRPr dirty="0"/>
          </a:p>
        </p:txBody>
      </p:sp>
      <mc:AlternateContent xmlns:mc="http://schemas.openxmlformats.org/markup-compatibility/2006" xmlns:a14="http://schemas.microsoft.com/office/drawing/2010/main">
        <mc:Choice Requires="a14">
          <p:graphicFrame>
            <p:nvGraphicFramePr>
              <p:cNvPr id="3" name="Google Shape;781;p56">
                <a:extLst>
                  <a:ext uri="{FF2B5EF4-FFF2-40B4-BE49-F238E27FC236}">
                    <a16:creationId xmlns:a16="http://schemas.microsoft.com/office/drawing/2014/main" id="{346433D9-9FD8-24EB-BCE9-95EBEE6E806A}"/>
                  </a:ext>
                </a:extLst>
              </p:cNvPr>
              <p:cNvGraphicFramePr/>
              <p:nvPr>
                <p:extLst>
                  <p:ext uri="{D42A27DB-BD31-4B8C-83A1-F6EECF244321}">
                    <p14:modId xmlns:p14="http://schemas.microsoft.com/office/powerpoint/2010/main" val="973872778"/>
                  </p:ext>
                </p:extLst>
              </p:nvPr>
            </p:nvGraphicFramePr>
            <p:xfrm>
              <a:off x="539113" y="972163"/>
              <a:ext cx="8065773" cy="3591494"/>
            </p:xfrm>
            <a:graphic>
              <a:graphicData uri="http://schemas.openxmlformats.org/drawingml/2006/table">
                <a:tbl>
                  <a:tblPr>
                    <a:noFill/>
                    <a:tableStyleId>{D8BEB3EA-E940-472B-8125-216AE72E8D71}</a:tableStyleId>
                  </a:tblPr>
                  <a:tblGrid>
                    <a:gridCol w="2807248">
                      <a:extLst>
                        <a:ext uri="{9D8B030D-6E8A-4147-A177-3AD203B41FA5}">
                          <a16:colId xmlns:a16="http://schemas.microsoft.com/office/drawing/2014/main" val="20000"/>
                        </a:ext>
                      </a:extLst>
                    </a:gridCol>
                    <a:gridCol w="3180522">
                      <a:extLst>
                        <a:ext uri="{9D8B030D-6E8A-4147-A177-3AD203B41FA5}">
                          <a16:colId xmlns:a16="http://schemas.microsoft.com/office/drawing/2014/main" val="20001"/>
                        </a:ext>
                      </a:extLst>
                    </a:gridCol>
                    <a:gridCol w="2078003">
                      <a:extLst>
                        <a:ext uri="{9D8B030D-6E8A-4147-A177-3AD203B41FA5}">
                          <a16:colId xmlns:a16="http://schemas.microsoft.com/office/drawing/2014/main" val="20002"/>
                        </a:ext>
                      </a:extLst>
                    </a:gridCol>
                  </a:tblGrid>
                  <a:tr h="44345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dirty="0">
                              <a:solidFill>
                                <a:schemeClr val="dk2"/>
                              </a:solidFill>
                              <a:latin typeface="PT Serif"/>
                              <a:ea typeface="PT Serif"/>
                              <a:cs typeface="PT Serif"/>
                              <a:sym typeface="PT Serif"/>
                            </a:rPr>
                            <a:t>Efficiency</a:t>
                          </a:r>
                          <a:endParaRPr sz="20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752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4345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692921">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3305">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805804">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3" name="Google Shape;781;p56">
                <a:extLst>
                  <a:ext uri="{FF2B5EF4-FFF2-40B4-BE49-F238E27FC236}">
                    <a16:creationId xmlns:a16="http://schemas.microsoft.com/office/drawing/2014/main" id="{346433D9-9FD8-24EB-BCE9-95EBEE6E806A}"/>
                  </a:ext>
                </a:extLst>
              </p:cNvPr>
              <p:cNvGraphicFramePr/>
              <p:nvPr>
                <p:extLst>
                  <p:ext uri="{D42A27DB-BD31-4B8C-83A1-F6EECF244321}">
                    <p14:modId xmlns:p14="http://schemas.microsoft.com/office/powerpoint/2010/main" val="973872778"/>
                  </p:ext>
                </p:extLst>
              </p:nvPr>
            </p:nvGraphicFramePr>
            <p:xfrm>
              <a:off x="539113" y="972163"/>
              <a:ext cx="8065773" cy="3591494"/>
            </p:xfrm>
            <a:graphic>
              <a:graphicData uri="http://schemas.openxmlformats.org/drawingml/2006/table">
                <a:tbl>
                  <a:tblPr>
                    <a:noFill/>
                    <a:tableStyleId>{D8BEB3EA-E940-472B-8125-216AE72E8D71}</a:tableStyleId>
                  </a:tblPr>
                  <a:tblGrid>
                    <a:gridCol w="2807248">
                      <a:extLst>
                        <a:ext uri="{9D8B030D-6E8A-4147-A177-3AD203B41FA5}">
                          <a16:colId xmlns:a16="http://schemas.microsoft.com/office/drawing/2014/main" val="20000"/>
                        </a:ext>
                      </a:extLst>
                    </a:gridCol>
                    <a:gridCol w="3180522">
                      <a:extLst>
                        <a:ext uri="{9D8B030D-6E8A-4147-A177-3AD203B41FA5}">
                          <a16:colId xmlns:a16="http://schemas.microsoft.com/office/drawing/2014/main" val="20001"/>
                        </a:ext>
                      </a:extLst>
                    </a:gridCol>
                    <a:gridCol w="2078003">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dirty="0">
                              <a:solidFill>
                                <a:schemeClr val="dk2"/>
                              </a:solidFill>
                              <a:latin typeface="PT Serif"/>
                              <a:ea typeface="PT Serif"/>
                              <a:cs typeface="PT Serif"/>
                              <a:sym typeface="PT Serif"/>
                            </a:rPr>
                            <a:t>Efficiency</a:t>
                          </a:r>
                          <a:endParaRPr sz="20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endParaRPr lang="en-US"/>
                        </a:p>
                      </a:txBody>
                      <a:tcPr marL="91425" marR="91425" marT="91425" marB="91425">
                        <a:blipFill>
                          <a:blip r:embed="rId3"/>
                          <a:stretch>
                            <a:fillRect l="-288415" t="-97561" r="-610" b="-500000"/>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61970">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3305">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805804">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
        <p:nvSpPr>
          <p:cNvPr id="2" name="Round Diagonal Corner Rectangle 1">
            <a:extLst>
              <a:ext uri="{FF2B5EF4-FFF2-40B4-BE49-F238E27FC236}">
                <a16:creationId xmlns:a16="http://schemas.microsoft.com/office/drawing/2014/main" id="{FC688208-4A6B-ECE3-48B0-270FBB9C198B}"/>
              </a:ext>
            </a:extLst>
          </p:cNvPr>
          <p:cNvSpPr/>
          <p:nvPr/>
        </p:nvSpPr>
        <p:spPr>
          <a:xfrm>
            <a:off x="76300" y="3112053"/>
            <a:ext cx="8998126" cy="779228"/>
          </a:xfrm>
          <a:prstGeom prst="round2DiagRect">
            <a:avLst/>
          </a:prstGeom>
          <a:solidFill>
            <a:schemeClr val="accent1">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92" name="Google Shape;792;p58"/>
              <p:cNvSpPr txBox="1">
                <a:spLocks noGrp="1"/>
              </p:cNvSpPr>
              <p:nvPr>
                <p:ph type="body" idx="1"/>
              </p:nvPr>
            </p:nvSpPr>
            <p:spPr>
              <a:xfrm>
                <a:off x="163025" y="670799"/>
                <a:ext cx="8795100" cy="359308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dirty="0"/>
                  <a:t>Consider </a:t>
                </a:r>
              </a:p>
              <a:p>
                <a:pPr marL="457200" lvl="0" indent="-355600" algn="l" rtl="0">
                  <a:lnSpc>
                    <a:spcPct val="100000"/>
                  </a:lnSpc>
                  <a:spcBef>
                    <a:spcPts val="500"/>
                  </a:spcBef>
                  <a:spcAft>
                    <a:spcPts val="600"/>
                  </a:spcAft>
                  <a:buSzPts val="2000"/>
                  <a:buChar char="-"/>
                </a:pPr>
                <a:r>
                  <a:rPr lang="en-US" sz="2000" dirty="0"/>
                  <a:t>Group 𝔾 of prime order </a:t>
                </a:r>
                <a:r>
                  <a:rPr lang="en-US" sz="2000" i="1" dirty="0"/>
                  <a:t>q</a:t>
                </a:r>
                <a:r>
                  <a:rPr lang="en-US" sz="2000" dirty="0"/>
                  <a:t> and with generator 𝑔</a:t>
                </a:r>
              </a:p>
              <a:p>
                <a:pPr marL="457200" lvl="0" indent="-355600" algn="l" rtl="0">
                  <a:lnSpc>
                    <a:spcPct val="100000"/>
                  </a:lnSpc>
                  <a:spcBef>
                    <a:spcPts val="500"/>
                  </a:spcBef>
                  <a:spcAft>
                    <a:spcPts val="600"/>
                  </a:spcAft>
                  <a:buSzPts val="2000"/>
                  <a:buChar char="-"/>
                </a:pPr>
                <a:r>
                  <a:rPr lang="en-US" sz="2000" dirty="0"/>
                  <a:t>Bilinear pairing 𝑒 : 𝔾 × 𝔾 </a:t>
                </a:r>
                <a:r>
                  <a:rPr lang="en-US" sz="1600" dirty="0"/>
                  <a:t>→</a:t>
                </a:r>
                <a:r>
                  <a:rPr lang="en-US" sz="2000" dirty="0"/>
                  <a:t> 𝔾</a:t>
                </a:r>
                <a:r>
                  <a:rPr lang="en-US" sz="2000" baseline="-25000" dirty="0"/>
                  <a:t>T  </a:t>
                </a:r>
                <a:r>
                  <a:rPr lang="en-US" sz="2000" dirty="0"/>
                  <a:t> (of order </a:t>
                </a:r>
                <a:r>
                  <a:rPr lang="en-US" sz="2000" i="1" dirty="0"/>
                  <a:t>q</a:t>
                </a:r>
                <a:r>
                  <a:rPr lang="en-US" sz="2000" dirty="0"/>
                  <a:t>)</a:t>
                </a:r>
              </a:p>
              <a:p>
                <a:pPr marL="457200" lvl="0" indent="-355600" algn="l" rtl="0">
                  <a:lnSpc>
                    <a:spcPct val="100000"/>
                  </a:lnSpc>
                  <a:spcBef>
                    <a:spcPts val="500"/>
                  </a:spcBef>
                  <a:spcAft>
                    <a:spcPts val="600"/>
                  </a:spcAft>
                  <a:buSzPts val="2000"/>
                  <a:buChar char="-"/>
                </a:pPr>
                <a:r>
                  <a:rPr lang="en-US" sz="2000" dirty="0"/>
                  <a:t>Hash function 𝐻 : ℳ </a:t>
                </a:r>
                <a:r>
                  <a:rPr lang="en-US" sz="1600" dirty="0"/>
                  <a:t>→</a:t>
                </a:r>
                <a:r>
                  <a:rPr lang="en-US" sz="2000" dirty="0"/>
                  <a:t> 𝔾</a:t>
                </a:r>
              </a:p>
              <a:p>
                <a:pPr marL="0" lvl="0" indent="0" algn="l" rtl="0">
                  <a:lnSpc>
                    <a:spcPct val="100000"/>
                  </a:lnSpc>
                  <a:spcBef>
                    <a:spcPts val="1200"/>
                  </a:spcBef>
                  <a:spcAft>
                    <a:spcPts val="1200"/>
                  </a:spcAft>
                  <a:buNone/>
                </a:pPr>
                <a:r>
                  <a:rPr lang="en-US" sz="2000" b="1" dirty="0" err="1"/>
                  <a:t>KeyGen</a:t>
                </a:r>
                <a:r>
                  <a:rPr lang="en-US" sz="2000" b="1" dirty="0"/>
                  <a:t>():      </a:t>
                </a:r>
                <a:r>
                  <a:rPr lang="en-US" sz="2000" dirty="0"/>
                  <a:t>𝛼 </a:t>
                </a:r>
                <a:r>
                  <a:rPr lang="en-US" sz="1600" dirty="0"/>
                  <a:t>←$</a:t>
                </a:r>
                <a:r>
                  <a:rPr lang="en-US" sz="2000" dirty="0"/>
                  <a:t>  </a:t>
                </a:r>
                <a:r>
                  <a:rPr lang="en-US" sz="2000" dirty="0" err="1"/>
                  <a:t>ℤ</a:t>
                </a:r>
                <a:r>
                  <a:rPr lang="en-US" sz="2000" i="1" baseline="-25000" dirty="0" err="1"/>
                  <a:t>q</a:t>
                </a:r>
                <a:r>
                  <a:rPr lang="en-US" sz="2000" i="1" baseline="-25000" dirty="0"/>
                  <a:t> </a:t>
                </a:r>
                <a:r>
                  <a:rPr lang="en-US" sz="2000" i="1" dirty="0"/>
                  <a:t> </a:t>
                </a:r>
                <a:r>
                  <a:rPr lang="en-US" sz="2000" dirty="0"/>
                  <a:t>and set     </a:t>
                </a:r>
                <a14:m>
                  <m:oMath xmlns:m="http://schemas.openxmlformats.org/officeDocument/2006/math">
                    <m:r>
                      <a:rPr lang="en-US" sz="2000" b="0" i="1" smtClean="0">
                        <a:latin typeface="Cambria Math" panose="02040503050406030204" pitchFamily="18" charset="0"/>
                      </a:rPr>
                      <m:t>𝑠𝑘</m:t>
                    </m:r>
                  </m:oMath>
                </a14:m>
                <a:r>
                  <a:rPr lang="en-US" sz="2000" dirty="0"/>
                  <a:t> </a:t>
                </a:r>
                <a:r>
                  <a:rPr lang="en-US" sz="1600" dirty="0"/>
                  <a:t>←</a:t>
                </a:r>
                <a:r>
                  <a:rPr lang="en-US" sz="2000" dirty="0"/>
                  <a:t> 𝛼,     </a:t>
                </a:r>
                <a14:m>
                  <m:oMath xmlns:m="http://schemas.openxmlformats.org/officeDocument/2006/math">
                    <m:r>
                      <a:rPr lang="en-US" sz="2000" b="0" i="1" smtClean="0">
                        <a:latin typeface="Cambria Math" panose="02040503050406030204" pitchFamily="18" charset="0"/>
                      </a:rPr>
                      <m:t>𝑝𝑘</m:t>
                    </m:r>
                  </m:oMath>
                </a14:m>
                <a:r>
                  <a:rPr lang="en-US" sz="2000" dirty="0"/>
                  <a:t> </a:t>
                </a:r>
                <a:r>
                  <a:rPr lang="en-US" sz="1600" dirty="0"/>
                  <a:t>←</a:t>
                </a:r>
                <a:r>
                  <a:rPr lang="en-US" sz="2000" dirty="0"/>
                  <a:t> 𝑔</a:t>
                </a:r>
                <a:r>
                  <a:rPr lang="en-US" sz="2400" baseline="30000" dirty="0"/>
                  <a:t>𝛼</a:t>
                </a:r>
                <a:r>
                  <a:rPr lang="en-US" sz="2000" baseline="30000" dirty="0"/>
                  <a:t> </a:t>
                </a:r>
                <a:endParaRPr lang="en-US" sz="2000" dirty="0"/>
              </a:p>
              <a:p>
                <a:pPr marL="0" lvl="0" indent="0" algn="l" rtl="0">
                  <a:lnSpc>
                    <a:spcPct val="100000"/>
                  </a:lnSpc>
                  <a:spcBef>
                    <a:spcPts val="1200"/>
                  </a:spcBef>
                  <a:spcAft>
                    <a:spcPts val="1200"/>
                  </a:spcAft>
                  <a:buNone/>
                </a:pPr>
                <a:r>
                  <a:rPr lang="en-US" sz="2000" b="1" dirty="0"/>
                  <a:t>Sign(</a:t>
                </a:r>
                <a14:m>
                  <m:oMath xmlns:m="http://schemas.openxmlformats.org/officeDocument/2006/math">
                    <m:r>
                      <a:rPr lang="en-US" sz="2000" b="1" i="0" smtClean="0">
                        <a:latin typeface="Cambria Math" panose="02040503050406030204" pitchFamily="18" charset="0"/>
                      </a:rPr>
                      <m:t> </m:t>
                    </m:r>
                    <m:r>
                      <a:rPr lang="en-US" sz="2000" b="1" i="1" smtClean="0">
                        <a:latin typeface="Cambria Math" panose="02040503050406030204" pitchFamily="18" charset="0"/>
                      </a:rPr>
                      <m:t>𝒔𝒌</m:t>
                    </m:r>
                    <m:r>
                      <a:rPr lang="en-US" sz="2000" b="1" i="1" smtClean="0">
                        <a:latin typeface="Cambria Math" panose="02040503050406030204" pitchFamily="18" charset="0"/>
                      </a:rPr>
                      <m:t>, </m:t>
                    </m:r>
                    <m:r>
                      <a:rPr lang="en-US" sz="2000" b="1" i="1" smtClean="0">
                        <a:latin typeface="Cambria Math" panose="02040503050406030204" pitchFamily="18" charset="0"/>
                      </a:rPr>
                      <m:t>𝒎</m:t>
                    </m:r>
                    <m:r>
                      <a:rPr lang="en-US" sz="2000" b="1" i="1" smtClean="0">
                        <a:latin typeface="Cambria Math" panose="02040503050406030204" pitchFamily="18" charset="0"/>
                      </a:rPr>
                      <m:t> </m:t>
                    </m:r>
                  </m:oMath>
                </a14:m>
                <a:r>
                  <a:rPr lang="en-US" sz="2000" b="1" dirty="0"/>
                  <a:t>):    </a:t>
                </a:r>
                <a:r>
                  <a:rPr lang="en-US" sz="2000" dirty="0"/>
                  <a:t>return 𝜎 </a:t>
                </a:r>
                <a:r>
                  <a:rPr lang="en-US" sz="1600" dirty="0"/>
                  <a:t>←</a:t>
                </a:r>
                <a:r>
                  <a:rPr lang="en-US" sz="2000" dirty="0"/>
                  <a:t> 𝐻(</a:t>
                </a:r>
                <a14:m>
                  <m:oMath xmlns:m="http://schemas.openxmlformats.org/officeDocument/2006/math">
                    <m:r>
                      <a:rPr lang="en-US" sz="2000" b="0" i="1" smtClean="0">
                        <a:latin typeface="Cambria Math" panose="02040503050406030204" pitchFamily="18" charset="0"/>
                      </a:rPr>
                      <m:t>𝑚</m:t>
                    </m:r>
                  </m:oMath>
                </a14:m>
                <a:r>
                  <a:rPr lang="en-US" sz="2000" dirty="0"/>
                  <a:t>)</a:t>
                </a:r>
                <a:r>
                  <a:rPr lang="en-US" sz="2400" baseline="30000" dirty="0"/>
                  <a:t>𝛼</a:t>
                </a:r>
                <a:r>
                  <a:rPr lang="en-US" sz="2000" baseline="30000" dirty="0"/>
                  <a:t>          </a:t>
                </a:r>
                <a:r>
                  <a:rPr lang="en-US" sz="2000" baseline="-25000" dirty="0"/>
                  <a:t> </a:t>
                </a:r>
                <a:r>
                  <a:rPr lang="en-US" sz="2000" dirty="0"/>
                  <a:t>(𝛼 is the secret key)</a:t>
                </a:r>
              </a:p>
              <a:p>
                <a:pPr marL="0" lvl="0" indent="0">
                  <a:lnSpc>
                    <a:spcPct val="100000"/>
                  </a:lnSpc>
                  <a:spcBef>
                    <a:spcPts val="1200"/>
                  </a:spcBef>
                  <a:spcAft>
                    <a:spcPts val="1200"/>
                  </a:spcAft>
                  <a:buNone/>
                </a:pPr>
                <a:r>
                  <a:rPr lang="en-US" sz="2000" b="1" dirty="0"/>
                  <a:t>Verify(</a:t>
                </a:r>
                <a14:m>
                  <m:oMath xmlns:m="http://schemas.openxmlformats.org/officeDocument/2006/math">
                    <m:r>
                      <a:rPr lang="en-US" sz="2000" b="1" i="1" smtClean="0">
                        <a:latin typeface="Cambria Math" panose="02040503050406030204" pitchFamily="18" charset="0"/>
                      </a:rPr>
                      <m:t> </m:t>
                    </m:r>
                    <m:r>
                      <a:rPr lang="en-US" sz="2000" b="1" i="1" smtClean="0">
                        <a:latin typeface="Cambria Math" panose="02040503050406030204" pitchFamily="18" charset="0"/>
                      </a:rPr>
                      <m:t>𝒑𝒌</m:t>
                    </m:r>
                    <m:r>
                      <a:rPr lang="en-US" sz="2000" b="1" i="1" smtClean="0">
                        <a:latin typeface="Cambria Math" panose="02040503050406030204" pitchFamily="18" charset="0"/>
                      </a:rPr>
                      <m:t> , </m:t>
                    </m:r>
                    <m:r>
                      <a:rPr lang="en-US" sz="2000" b="1" i="1" smtClean="0">
                        <a:latin typeface="Cambria Math" panose="02040503050406030204" pitchFamily="18" charset="0"/>
                      </a:rPr>
                      <m:t>𝒎</m:t>
                    </m:r>
                    <m:r>
                      <a:rPr lang="en-US" sz="2000" b="1" i="1" smtClean="0">
                        <a:latin typeface="Cambria Math" panose="02040503050406030204" pitchFamily="18" charset="0"/>
                      </a:rPr>
                      <m:t> , </m:t>
                    </m:r>
                    <m:r>
                      <a:rPr lang="en-US" sz="2000" b="1" i="1" smtClean="0">
                        <a:latin typeface="Cambria Math" panose="02040503050406030204" pitchFamily="18" charset="0"/>
                        <a:ea typeface="Cambria Math" panose="02040503050406030204" pitchFamily="18" charset="0"/>
                      </a:rPr>
                      <m:t>𝝈</m:t>
                    </m:r>
                  </m:oMath>
                </a14:m>
                <a:r>
                  <a:rPr lang="en-US" sz="2000" b="1" dirty="0"/>
                  <a:t>):   </a:t>
                </a:r>
                <a:r>
                  <a:rPr lang="en-US" sz="2000" dirty="0"/>
                  <a:t>return  </a:t>
                </a:r>
                <a:r>
                  <a:rPr lang="en-US" sz="2000" b="1" dirty="0"/>
                  <a:t> </a:t>
                </a:r>
                <a:r>
                  <a:rPr lang="en-US" sz="2000" dirty="0"/>
                  <a:t>𝑒( 𝑔, 𝜎) == 𝑒(</a:t>
                </a:r>
                <a14:m>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𝑝𝑘</m:t>
                    </m:r>
                  </m:oMath>
                </a14:m>
                <a:r>
                  <a:rPr lang="en-US" sz="2000" dirty="0"/>
                  <a:t>, 𝐻(</a:t>
                </a:r>
                <a14:m>
                  <m:oMath xmlns:m="http://schemas.openxmlformats.org/officeDocument/2006/math">
                    <m:r>
                      <a:rPr lang="en-US" sz="2000" i="1">
                        <a:latin typeface="Cambria Math" panose="02040503050406030204" pitchFamily="18" charset="0"/>
                      </a:rPr>
                      <m:t>𝑚</m:t>
                    </m:r>
                  </m:oMath>
                </a14:m>
                <a:r>
                  <a:rPr lang="en-US" sz="2000" dirty="0"/>
                  <a:t>))</a:t>
                </a:r>
              </a:p>
            </p:txBody>
          </p:sp>
        </mc:Choice>
        <mc:Fallback>
          <p:sp>
            <p:nvSpPr>
              <p:cNvPr id="792" name="Google Shape;792;p58"/>
              <p:cNvSpPr txBox="1">
                <a:spLocks noGrp="1" noRot="1" noChangeAspect="1" noMove="1" noResize="1" noEditPoints="1" noAdjustHandles="1" noChangeArrowheads="1" noChangeShapeType="1" noTextEdit="1"/>
              </p:cNvSpPr>
              <p:nvPr>
                <p:ph type="body" idx="1"/>
              </p:nvPr>
            </p:nvSpPr>
            <p:spPr>
              <a:xfrm>
                <a:off x="163025" y="670799"/>
                <a:ext cx="8795100" cy="3593087"/>
              </a:xfrm>
              <a:prstGeom prst="rect">
                <a:avLst/>
              </a:prstGeom>
              <a:blipFill>
                <a:blip r:embed="rId3"/>
                <a:stretch>
                  <a:fillRect l="-720"/>
                </a:stretch>
              </a:blipFill>
            </p:spPr>
            <p:txBody>
              <a:bodyPr/>
              <a:lstStyle/>
              <a:p>
                <a:r>
                  <a:rPr lang="en-US">
                    <a:noFill/>
                  </a:rPr>
                  <a:t> </a:t>
                </a:r>
              </a:p>
            </p:txBody>
          </p:sp>
        </mc:Fallback>
      </mc:AlternateContent>
      <p:sp>
        <p:nvSpPr>
          <p:cNvPr id="793" name="Google Shape;793;p58"/>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BLS Signatures Overview</a:t>
            </a:r>
            <a:endParaRPr dirty="0"/>
          </a:p>
        </p:txBody>
      </p:sp>
      <p:sp>
        <p:nvSpPr>
          <p:cNvPr id="2" name="Rounded Rectangular Callout 1">
            <a:extLst>
              <a:ext uri="{FF2B5EF4-FFF2-40B4-BE49-F238E27FC236}">
                <a16:creationId xmlns:a16="http://schemas.microsoft.com/office/drawing/2014/main" id="{9556622B-003B-B2F6-BC17-7200EAC5EB71}"/>
              </a:ext>
            </a:extLst>
          </p:cNvPr>
          <p:cNvSpPr/>
          <p:nvPr/>
        </p:nvSpPr>
        <p:spPr>
          <a:xfrm>
            <a:off x="2634727" y="4475098"/>
            <a:ext cx="1318438" cy="465174"/>
          </a:xfrm>
          <a:prstGeom prst="wedgeRoundRectCallout">
            <a:avLst>
              <a:gd name="adj1" fmla="val 57850"/>
              <a:gd name="adj2" fmla="val -1226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PT Serif" panose="020A0603040505020204" pitchFamily="18" charset="77"/>
              </a:rPr>
              <a:t>H</a:t>
            </a:r>
            <a:r>
              <a:rPr lang="en-US" sz="2400" dirty="0">
                <a:latin typeface="PT Serif" panose="020A0603040505020204" pitchFamily="18" charset="77"/>
              </a:rPr>
              <a:t>(m)</a:t>
            </a:r>
            <a:r>
              <a:rPr lang="en-US" sz="2400" baseline="30000" dirty="0">
                <a:latin typeface="PT Serif" panose="020A0603040505020204" pitchFamily="18" charset="77"/>
              </a:rPr>
              <a:t>𝛼</a:t>
            </a:r>
          </a:p>
        </p:txBody>
      </p:sp>
      <p:sp>
        <p:nvSpPr>
          <p:cNvPr id="3" name="Rounded Rectangular Callout 2">
            <a:extLst>
              <a:ext uri="{FF2B5EF4-FFF2-40B4-BE49-F238E27FC236}">
                <a16:creationId xmlns:a16="http://schemas.microsoft.com/office/drawing/2014/main" id="{6129FB37-898A-1E02-7920-C854F6B04A5B}"/>
              </a:ext>
            </a:extLst>
          </p:cNvPr>
          <p:cNvSpPr/>
          <p:nvPr/>
        </p:nvSpPr>
        <p:spPr>
          <a:xfrm>
            <a:off x="4793136" y="4475098"/>
            <a:ext cx="1318438" cy="465174"/>
          </a:xfrm>
          <a:prstGeom prst="wedgeRoundRectCallout">
            <a:avLst>
              <a:gd name="adj1" fmla="val -32320"/>
              <a:gd name="adj2" fmla="val -118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2400" dirty="0"/>
              <a:t>𝑔</a:t>
            </a:r>
            <a:r>
              <a:rPr lang="en" sz="2400" baseline="30000" dirty="0"/>
              <a:t>𝛼</a:t>
            </a:r>
            <a:endParaRPr lang="en-US" sz="2400" baseline="30000" dirty="0">
              <a:latin typeface="PT Serif" panose="020A0603040505020204" pitchFamily="18"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2">
                                            <p:txEl>
                                              <p:pRg st="0" end="0"/>
                                            </p:txEl>
                                          </p:spTgt>
                                        </p:tgtEl>
                                        <p:attrNameLst>
                                          <p:attrName>style.visibility</p:attrName>
                                        </p:attrNameLst>
                                      </p:cBhvr>
                                      <p:to>
                                        <p:strVal val="visible"/>
                                      </p:to>
                                    </p:set>
                                    <p:animEffect transition="in" filter="fade">
                                      <p:cBhvr>
                                        <p:cTn id="7" dur="1000"/>
                                        <p:tgtEl>
                                          <p:spTgt spid="79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92">
                                            <p:txEl>
                                              <p:pRg st="1" end="1"/>
                                            </p:txEl>
                                          </p:spTgt>
                                        </p:tgtEl>
                                        <p:attrNameLst>
                                          <p:attrName>style.visibility</p:attrName>
                                        </p:attrNameLst>
                                      </p:cBhvr>
                                      <p:to>
                                        <p:strVal val="visible"/>
                                      </p:to>
                                    </p:set>
                                    <p:animEffect transition="in" filter="fade">
                                      <p:cBhvr>
                                        <p:cTn id="10" dur="1000"/>
                                        <p:tgtEl>
                                          <p:spTgt spid="79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92">
                                            <p:txEl>
                                              <p:pRg st="2" end="2"/>
                                            </p:txEl>
                                          </p:spTgt>
                                        </p:tgtEl>
                                        <p:attrNameLst>
                                          <p:attrName>style.visibility</p:attrName>
                                        </p:attrNameLst>
                                      </p:cBhvr>
                                      <p:to>
                                        <p:strVal val="visible"/>
                                      </p:to>
                                    </p:set>
                                    <p:animEffect transition="in" filter="fade">
                                      <p:cBhvr>
                                        <p:cTn id="13" dur="1000"/>
                                        <p:tgtEl>
                                          <p:spTgt spid="79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92">
                                            <p:txEl>
                                              <p:pRg st="3" end="3"/>
                                            </p:txEl>
                                          </p:spTgt>
                                        </p:tgtEl>
                                        <p:attrNameLst>
                                          <p:attrName>style.visibility</p:attrName>
                                        </p:attrNameLst>
                                      </p:cBhvr>
                                      <p:to>
                                        <p:strVal val="visible"/>
                                      </p:to>
                                    </p:set>
                                    <p:animEffect transition="in" filter="fade">
                                      <p:cBhvr>
                                        <p:cTn id="16" dur="1000"/>
                                        <p:tgtEl>
                                          <p:spTgt spid="79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92">
                                            <p:txEl>
                                              <p:pRg st="4" end="4"/>
                                            </p:txEl>
                                          </p:spTgt>
                                        </p:tgtEl>
                                        <p:attrNameLst>
                                          <p:attrName>style.visibility</p:attrName>
                                        </p:attrNameLst>
                                      </p:cBhvr>
                                      <p:to>
                                        <p:strVal val="visible"/>
                                      </p:to>
                                    </p:set>
                                    <p:animEffect transition="in" filter="fade">
                                      <p:cBhvr>
                                        <p:cTn id="21" dur="1000"/>
                                        <p:tgtEl>
                                          <p:spTgt spid="79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92">
                                            <p:txEl>
                                              <p:pRg st="5" end="5"/>
                                            </p:txEl>
                                          </p:spTgt>
                                        </p:tgtEl>
                                        <p:attrNameLst>
                                          <p:attrName>style.visibility</p:attrName>
                                        </p:attrNameLst>
                                      </p:cBhvr>
                                      <p:to>
                                        <p:strVal val="visible"/>
                                      </p:to>
                                    </p:set>
                                    <p:animEffect transition="in" filter="fade">
                                      <p:cBhvr>
                                        <p:cTn id="24" dur="1000"/>
                                        <p:tgtEl>
                                          <p:spTgt spid="79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92">
                                            <p:txEl>
                                              <p:pRg st="6" end="6"/>
                                            </p:txEl>
                                          </p:spTgt>
                                        </p:tgtEl>
                                        <p:attrNameLst>
                                          <p:attrName>style.visibility</p:attrName>
                                        </p:attrNameLst>
                                      </p:cBhvr>
                                      <p:to>
                                        <p:strVal val="visible"/>
                                      </p:to>
                                    </p:set>
                                    <p:animEffect transition="in" filter="fade">
                                      <p:cBhvr>
                                        <p:cTn id="27" dur="1000"/>
                                        <p:tgtEl>
                                          <p:spTgt spid="79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BLS-based ATS (no Proactive Refresh)</a:t>
            </a:r>
            <a:endParaRPr dirty="0"/>
          </a:p>
        </p:txBody>
      </p:sp>
      <p:pic>
        <p:nvPicPr>
          <p:cNvPr id="947" name="Google Shape;947;p64"/>
          <p:cNvPicPr preferRelativeResize="0"/>
          <p:nvPr/>
        </p:nvPicPr>
        <p:blipFill>
          <a:blip r:embed="rId3">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948" name="Google Shape;948;p64"/>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948" name="Google Shape;948;p64"/>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4"/>
                <a:stretch>
                  <a:fillRect/>
                </a:stretch>
              </a:blipFill>
              <a:ln>
                <a:noFill/>
              </a:ln>
            </p:spPr>
            <p:txBody>
              <a:bodyPr/>
              <a:lstStyle/>
              <a:p>
                <a:r>
                  <a:rPr lang="en-US">
                    <a:noFill/>
                  </a:rPr>
                  <a:t> </a:t>
                </a:r>
              </a:p>
            </p:txBody>
          </p:sp>
        </mc:Fallback>
      </mc:AlternateContent>
      <p:pic>
        <p:nvPicPr>
          <p:cNvPr id="950" name="Google Shape;950;p64"/>
          <p:cNvPicPr preferRelativeResize="0"/>
          <p:nvPr/>
        </p:nvPicPr>
        <p:blipFill>
          <a:blip r:embed="rId5">
            <a:alphaModFix/>
          </a:blip>
          <a:stretch>
            <a:fillRect/>
          </a:stretch>
        </p:blipFill>
        <p:spPr>
          <a:xfrm>
            <a:off x="5557000" y="1068279"/>
            <a:ext cx="834050" cy="1095717"/>
          </a:xfrm>
          <a:prstGeom prst="rect">
            <a:avLst/>
          </a:prstGeom>
          <a:noFill/>
          <a:ln>
            <a:noFill/>
          </a:ln>
        </p:spPr>
      </p:pic>
      <p:pic>
        <p:nvPicPr>
          <p:cNvPr id="952" name="Google Shape;952;p64"/>
          <p:cNvPicPr preferRelativeResize="0"/>
          <p:nvPr/>
        </p:nvPicPr>
        <p:blipFill>
          <a:blip r:embed="rId6">
            <a:alphaModFix/>
          </a:blip>
          <a:stretch>
            <a:fillRect/>
          </a:stretch>
        </p:blipFill>
        <p:spPr>
          <a:xfrm>
            <a:off x="7441640" y="1039679"/>
            <a:ext cx="909710" cy="1152900"/>
          </a:xfrm>
          <a:prstGeom prst="rect">
            <a:avLst/>
          </a:prstGeom>
          <a:noFill/>
          <a:ln>
            <a:noFill/>
          </a:ln>
        </p:spPr>
      </p:pic>
      <p:sp>
        <p:nvSpPr>
          <p:cNvPr id="954" name="Google Shape;954;p64"/>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xmlns:a14="http://schemas.microsoft.com/office/drawing/2010/main">
        <mc:Choice Requires="a14">
          <p:sp>
            <p:nvSpPr>
              <p:cNvPr id="957" name="Google Shape;957;p64"/>
              <p:cNvSpPr txBox="1"/>
              <p:nvPr/>
            </p:nvSpPr>
            <p:spPr>
              <a:xfrm>
                <a:off x="212720" y="1088713"/>
                <a:ext cx="6526010" cy="3633913"/>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dirty="0">
                    <a:solidFill>
                      <a:schemeClr val="bg2"/>
                    </a:solidFill>
                    <a:latin typeface="PT Serif"/>
                    <a:ea typeface="PT Serif"/>
                    <a:cs typeface="PT Serif"/>
                    <a:sym typeface="PT Serif"/>
                  </a:rPr>
                  <a:t>For any subset J of size t:</a:t>
                </a:r>
              </a:p>
              <a:p>
                <a:pPr lvl="0">
                  <a:lnSpc>
                    <a:spcPct val="115000"/>
                  </a:lnSpc>
                  <a:spcBef>
                    <a:spcPts val="1200"/>
                  </a:spcBef>
                  <a:buClr>
                    <a:schemeClr val="dk1"/>
                  </a:buClr>
                  <a:buSzPts val="1100"/>
                </a:pPr>
                <a:r>
                  <a:rPr lang="en-US" sz="2000" dirty="0">
                    <a:solidFill>
                      <a:schemeClr val="bg2"/>
                    </a:solidFill>
                    <a:latin typeface="PT Serif"/>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r>
                      <a:rPr lang="en-US" sz="2000" b="0" i="1" smtClean="0">
                        <a:solidFill>
                          <a:schemeClr val="bg2"/>
                        </a:solidFill>
                        <a:latin typeface="Cambria Math" panose="02040503050406030204" pitchFamily="18" charset="0"/>
                        <a:ea typeface="PT Serif"/>
                        <a:cs typeface="PT Serif"/>
                        <a:sym typeface="PT Serif"/>
                      </a:rPr>
                      <m:t> </m:t>
                    </m:r>
                  </m:oMath>
                </a14:m>
                <a:r>
                  <a:rPr lang="en-US" sz="1600" dirty="0">
                    <a:solidFill>
                      <a:schemeClr val="bg2"/>
                    </a:solidFill>
                    <a:latin typeface="PT Serif"/>
                    <a:ea typeface="PT Serif"/>
                    <a:cs typeface="PT Serif"/>
                    <a:sym typeface="PT Serif"/>
                  </a:rPr>
                  <a:t>←</a:t>
                </a:r>
                <a:r>
                  <a:rPr lang="en-US" sz="2000" dirty="0">
                    <a:solidFill>
                      <a:schemeClr val="bg2"/>
                    </a:solidFill>
                    <a:latin typeface="PT Serif"/>
                    <a:ea typeface="PT Serif"/>
                    <a:cs typeface="PT Serif"/>
                    <a:sym typeface="PT Serif"/>
                  </a:rPr>
                  <a:t>   </a:t>
                </a:r>
                <a14:m>
                  <m:oMath xmlns:m="http://schemas.openxmlformats.org/officeDocument/2006/math">
                    <m:nary>
                      <m:naryPr>
                        <m:chr m:val="∏"/>
                        <m:supHide m:val="on"/>
                        <m:ctrlPr>
                          <a:rPr lang="en-US" sz="2000" b="0" i="1" smtClean="0">
                            <a:solidFill>
                              <a:schemeClr val="bg2"/>
                            </a:solidFill>
                            <a:latin typeface="Cambria Math" panose="02040503050406030204" pitchFamily="18" charset="0"/>
                            <a:ea typeface="Cambria Math" panose="02040503050406030204" pitchFamily="18" charset="0"/>
                            <a:sym typeface="PT Serif"/>
                          </a:rPr>
                        </m:ctrlPr>
                      </m:naryPr>
                      <m:sub>
                        <m:r>
                          <m:rPr>
                            <m:brk m:alnAt="7"/>
                          </m:rPr>
                          <a:rPr lang="en-US" sz="2000" b="0" i="1" smtClean="0">
                            <a:solidFill>
                              <a:schemeClr val="bg2"/>
                            </a:solidFill>
                            <a:latin typeface="Cambria Math" panose="02040503050406030204" pitchFamily="18" charset="0"/>
                            <a:ea typeface="Cambria Math" panose="02040503050406030204" pitchFamily="18" charset="0"/>
                            <a:sym typeface="PT Serif"/>
                          </a:rPr>
                          <m:t>𝑖</m:t>
                        </m:r>
                        <m:r>
                          <a:rPr lang="en-US" sz="2000" b="0" i="1" smtClean="0">
                            <a:solidFill>
                              <a:schemeClr val="bg2"/>
                            </a:solidFill>
                            <a:latin typeface="Cambria Math" panose="02040503050406030204" pitchFamily="18" charset="0"/>
                            <a:ea typeface="Cambria Math" panose="02040503050406030204" pitchFamily="18" charset="0"/>
                            <a:sym typeface="PT Serif"/>
                          </a:rPr>
                          <m:t>∈</m:t>
                        </m:r>
                        <m:r>
                          <a:rPr lang="en-US" sz="2000" b="0" i="1" smtClean="0">
                            <a:solidFill>
                              <a:schemeClr val="bg2"/>
                            </a:solidFill>
                            <a:latin typeface="Cambria Math" panose="02040503050406030204" pitchFamily="18" charset="0"/>
                            <a:ea typeface="Cambria Math" panose="02040503050406030204" pitchFamily="18" charset="0"/>
                            <a:sym typeface="PT Serif"/>
                          </a:rPr>
                          <m:t>𝐽</m:t>
                        </m:r>
                      </m:sub>
                      <m:sup/>
                      <m:e>
                        <m:r>
                          <a:rPr lang="en-US" sz="2000" b="0" i="1" smtClean="0">
                            <a:solidFill>
                              <a:schemeClr val="bg2"/>
                            </a:solidFill>
                            <a:latin typeface="Cambria Math" panose="02040503050406030204" pitchFamily="18" charset="0"/>
                            <a:ea typeface="Cambria Math" panose="02040503050406030204" pitchFamily="18" charset="0"/>
                            <a:sym typeface="PT Serif"/>
                          </a:rPr>
                          <m:t>𝑝</m:t>
                        </m:r>
                        <m:sSub>
                          <m:sSubPr>
                            <m:ctrlPr>
                              <a:rPr lang="en-US" sz="2000" b="0" i="1" smtClean="0">
                                <a:solidFill>
                                  <a:schemeClr val="bg2"/>
                                </a:solidFill>
                                <a:latin typeface="Cambria Math" panose="02040503050406030204" pitchFamily="18" charset="0"/>
                                <a:ea typeface="Cambria Math" panose="02040503050406030204" pitchFamily="18" charset="0"/>
                                <a:sym typeface="PT Serif"/>
                              </a:rPr>
                            </m:ctrlPr>
                          </m:sSubPr>
                          <m:e>
                            <m:r>
                              <a:rPr lang="en-US" sz="2000" b="0" i="1" smtClean="0">
                                <a:solidFill>
                                  <a:schemeClr val="bg2"/>
                                </a:solidFill>
                                <a:latin typeface="Cambria Math" panose="02040503050406030204" pitchFamily="18" charset="0"/>
                                <a:ea typeface="Cambria Math" panose="02040503050406030204" pitchFamily="18" charset="0"/>
                                <a:sym typeface="PT Serif"/>
                              </a:rPr>
                              <m:t>𝑘</m:t>
                            </m:r>
                          </m:e>
                          <m:sub>
                            <m:r>
                              <a:rPr lang="en-US" sz="2000" b="0" i="1" smtClean="0">
                                <a:solidFill>
                                  <a:schemeClr val="bg2"/>
                                </a:solidFill>
                                <a:latin typeface="Cambria Math" panose="02040503050406030204" pitchFamily="18" charset="0"/>
                                <a:ea typeface="Cambria Math" panose="02040503050406030204" pitchFamily="18" charset="0"/>
                                <a:sym typeface="PT Serif"/>
                              </a:rPr>
                              <m:t>𝑖</m:t>
                            </m:r>
                          </m:sub>
                        </m:sSub>
                      </m:e>
                    </m:nary>
                  </m:oMath>
                </a14:m>
                <a:r>
                  <a:rPr lang="en-US" sz="2000" dirty="0">
                    <a:solidFill>
                      <a:schemeClr val="bg2"/>
                    </a:solidFill>
                    <a:latin typeface="PT Serif"/>
                    <a:ea typeface="PT Serif"/>
                    <a:cs typeface="PT Serif"/>
                    <a:sym typeface="PT Serif"/>
                  </a:rPr>
                  <a:t>       </a:t>
                </a:r>
                <a:r>
                  <a:rPr lang="en-US" sz="1800" dirty="0">
                    <a:solidFill>
                      <a:schemeClr val="bg2"/>
                    </a:solidFill>
                    <a:latin typeface="PT Serif"/>
                    <a:ea typeface="PT Serif"/>
                    <a:cs typeface="PT Serif"/>
                    <a:sym typeface="PT Serif"/>
                  </a:rPr>
                  <a:t>// publicly computable from </a:t>
                </a:r>
                <a14:m>
                  <m:oMath xmlns:m="http://schemas.openxmlformats.org/officeDocument/2006/math">
                    <m:r>
                      <a:rPr lang="en-US" sz="1800" i="1">
                        <a:solidFill>
                          <a:schemeClr val="dk2"/>
                        </a:solidFill>
                        <a:latin typeface="Cambria Math" panose="02040503050406030204" pitchFamily="18" charset="0"/>
                        <a:ea typeface="PT Serif"/>
                        <a:cs typeface="PT Serif"/>
                        <a:sym typeface="PT Serif"/>
                      </a:rPr>
                      <m:t>𝑝𝑘</m:t>
                    </m:r>
                  </m:oMath>
                </a14:m>
                <a:endParaRPr lang="en-US" sz="2000" dirty="0">
                  <a:solidFill>
                    <a:schemeClr val="bg2"/>
                  </a:solidFill>
                  <a:latin typeface="PT Serif"/>
                  <a:ea typeface="PT Serif"/>
                  <a:cs typeface="PT Serif"/>
                  <a:sym typeface="PT Serif"/>
                </a:endParaRPr>
              </a:p>
              <a:p>
                <a:pPr lvl="0">
                  <a:lnSpc>
                    <a:spcPct val="115000"/>
                  </a:lnSpc>
                  <a:spcBef>
                    <a:spcPts val="1200"/>
                  </a:spcBef>
                  <a:buClr>
                    <a:schemeClr val="dk1"/>
                  </a:buClr>
                  <a:buSzPts val="1100"/>
                </a:pPr>
                <a:r>
                  <a:rPr lang="en-US" sz="2000" dirty="0">
                    <a:solidFill>
                      <a:schemeClr val="bg2"/>
                    </a:solidFill>
                    <a:latin typeface="PT Serif"/>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xmlns="">
          <p:sp>
            <p:nvSpPr>
              <p:cNvPr id="957" name="Google Shape;957;p64"/>
              <p:cNvSpPr txBox="1">
                <a:spLocks noRot="1" noChangeAspect="1" noMove="1" noResize="1" noEditPoints="1" noAdjustHandles="1" noChangeArrowheads="1" noChangeShapeType="1" noTextEdit="1"/>
              </p:cNvSpPr>
              <p:nvPr/>
            </p:nvSpPr>
            <p:spPr>
              <a:xfrm>
                <a:off x="212720" y="1088713"/>
                <a:ext cx="6526010" cy="3633913"/>
              </a:xfrm>
              <a:prstGeom prst="rect">
                <a:avLst/>
              </a:prstGeom>
              <a:blipFill>
                <a:blip r:embed="rId7"/>
                <a:stretch>
                  <a:fillRect l="-971" b="-101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Google Shape;948;p64">
                <a:extLst>
                  <a:ext uri="{FF2B5EF4-FFF2-40B4-BE49-F238E27FC236}">
                    <a16:creationId xmlns:a16="http://schemas.microsoft.com/office/drawing/2014/main" id="{933B1583-58C4-F7F7-059B-B2B2AFE45E2E}"/>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2" name="Google Shape;948;p64">
                <a:extLst>
                  <a:ext uri="{FF2B5EF4-FFF2-40B4-BE49-F238E27FC236}">
                    <a16:creationId xmlns:a16="http://schemas.microsoft.com/office/drawing/2014/main" id="{933B1583-58C4-F7F7-059B-B2B2AFE45E2E}"/>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948;p64">
                <a:extLst>
                  <a:ext uri="{FF2B5EF4-FFF2-40B4-BE49-F238E27FC236}">
                    <a16:creationId xmlns:a16="http://schemas.microsoft.com/office/drawing/2014/main" id="{EBCD59E6-6F21-6420-32B0-D60722984698}"/>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3" name="Google Shape;948;p64">
                <a:extLst>
                  <a:ext uri="{FF2B5EF4-FFF2-40B4-BE49-F238E27FC236}">
                    <a16:creationId xmlns:a16="http://schemas.microsoft.com/office/drawing/2014/main" id="{EBCD59E6-6F21-6420-32B0-D60722984698}"/>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4"/>
                                        </p:tgtEl>
                                        <p:attrNameLst>
                                          <p:attrName>style.visibility</p:attrName>
                                        </p:attrNameLst>
                                      </p:cBhvr>
                                      <p:to>
                                        <p:strVal val="visible"/>
                                      </p:to>
                                    </p:set>
                                    <p:animEffect transition="in" filter="fade">
                                      <p:cBhvr>
                                        <p:cTn id="7" dur="1000"/>
                                        <p:tgtEl>
                                          <p:spTgt spid="9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7"/>
                                        </p:tgtEl>
                                        <p:attrNameLst>
                                          <p:attrName>style.visibility</p:attrName>
                                        </p:attrNameLst>
                                      </p:cBhvr>
                                      <p:to>
                                        <p:strVal val="visible"/>
                                      </p:to>
                                    </p:set>
                                    <p:animEffect transition="in" filter="fade">
                                      <p:cBhvr>
                                        <p:cTn id="12" dur="1000"/>
                                        <p:tgtEl>
                                          <p:spTgt spid="947"/>
                                        </p:tgtEl>
                                      </p:cBhvr>
                                    </p:animEffect>
                                  </p:childTnLst>
                                </p:cTn>
                              </p:par>
                              <p:par>
                                <p:cTn id="13" presetID="10" presetClass="entr" presetSubtype="0" fill="hold" nodeType="withEffect">
                                  <p:stCondLst>
                                    <p:cond delay="0"/>
                                  </p:stCondLst>
                                  <p:childTnLst>
                                    <p:set>
                                      <p:cBhvr>
                                        <p:cTn id="14" dur="1" fill="hold">
                                          <p:stCondLst>
                                            <p:cond delay="0"/>
                                          </p:stCondLst>
                                        </p:cTn>
                                        <p:tgtEl>
                                          <p:spTgt spid="950"/>
                                        </p:tgtEl>
                                        <p:attrNameLst>
                                          <p:attrName>style.visibility</p:attrName>
                                        </p:attrNameLst>
                                      </p:cBhvr>
                                      <p:to>
                                        <p:strVal val="visible"/>
                                      </p:to>
                                    </p:set>
                                    <p:animEffect transition="in" filter="fade">
                                      <p:cBhvr>
                                        <p:cTn id="15" dur="1000"/>
                                        <p:tgtEl>
                                          <p:spTgt spid="950"/>
                                        </p:tgtEl>
                                      </p:cBhvr>
                                    </p:animEffect>
                                  </p:childTnLst>
                                </p:cTn>
                              </p:par>
                              <p:par>
                                <p:cTn id="16" presetID="10" presetClass="entr" presetSubtype="0" fill="hold" nodeType="withEffect">
                                  <p:stCondLst>
                                    <p:cond delay="0"/>
                                  </p:stCondLst>
                                  <p:childTnLst>
                                    <p:set>
                                      <p:cBhvr>
                                        <p:cTn id="17" dur="1" fill="hold">
                                          <p:stCondLst>
                                            <p:cond delay="0"/>
                                          </p:stCondLst>
                                        </p:cTn>
                                        <p:tgtEl>
                                          <p:spTgt spid="952"/>
                                        </p:tgtEl>
                                        <p:attrNameLst>
                                          <p:attrName>style.visibility</p:attrName>
                                        </p:attrNameLst>
                                      </p:cBhvr>
                                      <p:to>
                                        <p:strVal val="visible"/>
                                      </p:to>
                                    </p:set>
                                    <p:animEffect transition="in" filter="fade">
                                      <p:cBhvr>
                                        <p:cTn id="18" dur="1000"/>
                                        <p:tgtEl>
                                          <p:spTgt spid="952"/>
                                        </p:tgtEl>
                                      </p:cBhvr>
                                    </p:animEffect>
                                  </p:childTnLst>
                                </p:cTn>
                              </p:par>
                              <p:par>
                                <p:cTn id="19" presetID="10" presetClass="entr" presetSubtype="0" fill="hold" nodeType="withEffect">
                                  <p:stCondLst>
                                    <p:cond delay="0"/>
                                  </p:stCondLst>
                                  <p:childTnLst>
                                    <p:set>
                                      <p:cBhvr>
                                        <p:cTn id="20" dur="1" fill="hold">
                                          <p:stCondLst>
                                            <p:cond delay="0"/>
                                          </p:stCondLst>
                                        </p:cTn>
                                        <p:tgtEl>
                                          <p:spTgt spid="948"/>
                                        </p:tgtEl>
                                        <p:attrNameLst>
                                          <p:attrName>style.visibility</p:attrName>
                                        </p:attrNameLst>
                                      </p:cBhvr>
                                      <p:to>
                                        <p:strVal val="visible"/>
                                      </p:to>
                                    </p:set>
                                    <p:animEffect transition="in" filter="fade">
                                      <p:cBhvr>
                                        <p:cTn id="21" dur="1000"/>
                                        <p:tgtEl>
                                          <p:spTgt spid="948"/>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7">
                                            <p:txEl>
                                              <p:pRg st="0" end="0"/>
                                            </p:txEl>
                                          </p:spTgt>
                                        </p:tgtEl>
                                        <p:attrNameLst>
                                          <p:attrName>style.visibility</p:attrName>
                                        </p:attrNameLst>
                                      </p:cBhvr>
                                      <p:to>
                                        <p:strVal val="visible"/>
                                      </p:to>
                                    </p:set>
                                    <p:animEffect transition="in" filter="fade">
                                      <p:cBhvr>
                                        <p:cTn id="32" dur="1000"/>
                                        <p:tgtEl>
                                          <p:spTgt spid="957">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57">
                                            <p:txEl>
                                              <p:pRg st="1" end="1"/>
                                            </p:txEl>
                                          </p:spTgt>
                                        </p:tgtEl>
                                        <p:attrNameLst>
                                          <p:attrName>style.visibility</p:attrName>
                                        </p:attrNameLst>
                                      </p:cBhvr>
                                      <p:to>
                                        <p:strVal val="visible"/>
                                      </p:to>
                                    </p:set>
                                    <p:animEffect transition="in" filter="fade">
                                      <p:cBhvr>
                                        <p:cTn id="35" dur="1000"/>
                                        <p:tgtEl>
                                          <p:spTgt spid="957">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57">
                                            <p:txEl>
                                              <p:pRg st="4" end="4"/>
                                            </p:txEl>
                                          </p:spTgt>
                                        </p:tgtEl>
                                        <p:attrNameLst>
                                          <p:attrName>style.visibility</p:attrName>
                                        </p:attrNameLst>
                                      </p:cBhvr>
                                      <p:to>
                                        <p:strVal val="visible"/>
                                      </p:to>
                                    </p:set>
                                    <p:animEffect transition="in" filter="fade">
                                      <p:cBhvr>
                                        <p:cTn id="40" dur="1000"/>
                                        <p:tgtEl>
                                          <p:spTgt spid="957">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57">
                                            <p:txEl>
                                              <p:pRg st="5" end="5"/>
                                            </p:txEl>
                                          </p:spTgt>
                                        </p:tgtEl>
                                        <p:attrNameLst>
                                          <p:attrName>style.visibility</p:attrName>
                                        </p:attrNameLst>
                                      </p:cBhvr>
                                      <p:to>
                                        <p:strVal val="visible"/>
                                      </p:to>
                                    </p:set>
                                    <p:animEffect transition="in" filter="fade">
                                      <p:cBhvr>
                                        <p:cTn id="43" dur="1000"/>
                                        <p:tgtEl>
                                          <p:spTgt spid="957">
                                            <p:txEl>
                                              <p:pRg st="5" end="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957">
                                            <p:txEl>
                                              <p:pRg st="6" end="6"/>
                                            </p:txEl>
                                          </p:spTgt>
                                        </p:tgtEl>
                                        <p:attrNameLst>
                                          <p:attrName>style.visibility</p:attrName>
                                        </p:attrNameLst>
                                      </p:cBhvr>
                                      <p:to>
                                        <p:strVal val="visible"/>
                                      </p:to>
                                    </p:set>
                                    <p:animEffect transition="in" filter="fade">
                                      <p:cBhvr>
                                        <p:cTn id="46" dur="1000"/>
                                        <p:tgtEl>
                                          <p:spTgt spid="95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77" name="Google Shape;977;p65"/>
              <p:cNvSpPr txBox="1"/>
              <p:nvPr/>
            </p:nvSpPr>
            <p:spPr>
              <a:xfrm>
                <a:off x="151220" y="2989206"/>
                <a:ext cx="8582100" cy="16009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Clr>
                    <a:schemeClr val="dk1"/>
                  </a:buClr>
                  <a:buSzPts val="1100"/>
                  <a:buFont typeface="Arial"/>
                  <a:buNone/>
                </a:pPr>
                <a:r>
                  <a:rPr lang="en-US" sz="2000" b="1" dirty="0">
                    <a:solidFill>
                      <a:schemeClr val="dk2"/>
                    </a:solidFill>
                    <a:latin typeface="PT Serif"/>
                    <a:ea typeface="PT Serif"/>
                    <a:cs typeface="PT Serif"/>
                    <a:sym typeface="PT Serif"/>
                  </a:rPr>
                  <a:t>Sign(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𝑠</m:t>
                    </m:r>
                    <m:sSub>
                      <m:sSubPr>
                        <m:ctrlPr>
                          <a:rPr lang="en-US" sz="200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𝑖</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𝑚</m:t>
                    </m:r>
                    <m:r>
                      <a:rPr lang="en-US" sz="2000" b="1" i="1" smtClean="0">
                        <a:solidFill>
                          <a:schemeClr val="dk2"/>
                        </a:solidFill>
                        <a:latin typeface="Cambria Math" panose="02040503050406030204" pitchFamily="18" charset="0"/>
                        <a:ea typeface="PT Serif"/>
                        <a:cs typeface="PT Serif"/>
                        <a:sym typeface="PT Serif"/>
                      </a:rPr>
                      <m:t>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oMath>
                </a14:m>
                <a:r>
                  <a:rPr lang="en-US" sz="2000" dirty="0">
                    <a:solidFill>
                      <a:schemeClr val="dk2"/>
                    </a:solidFill>
                    <a:latin typeface="PT Serif"/>
                    <a:ea typeface="PT Serif"/>
                    <a:cs typeface="PT Serif"/>
                    <a:sym typeface="PT Serif"/>
                  </a:rPr>
                  <a:t> </a:t>
                </a:r>
                <a:r>
                  <a:rPr lang="en-US" dirty="0">
                    <a:solidFill>
                      <a:schemeClr val="dk2"/>
                    </a:solidFill>
                    <a:latin typeface="PT Serif"/>
                    <a:ea typeface="PT Serif"/>
                    <a:cs typeface="PT Serif"/>
                    <a:sym typeface="PT Serif"/>
                  </a:rPr>
                  <a:t>←</a:t>
                </a:r>
                <a:r>
                  <a:rPr lang="en-US" sz="2000" dirty="0">
                    <a:solidFill>
                      <a:schemeClr val="dk2"/>
                    </a:solidFill>
                    <a:latin typeface="PT Serif"/>
                    <a:ea typeface="PT Serif"/>
                    <a:cs typeface="PT Serif"/>
                    <a:sym typeface="PT Serif"/>
                  </a:rPr>
                  <a:t> </a:t>
                </a:r>
                <a14:m>
                  <m:oMath xmlns:m="http://schemas.openxmlformats.org/officeDocument/2006/math">
                    <m:sSup>
                      <m:sSupPr>
                        <m:ctrlPr>
                          <a:rPr lang="en-US" sz="2400" i="1" smtClean="0">
                            <a:solidFill>
                              <a:schemeClr val="dk2"/>
                            </a:solidFill>
                            <a:latin typeface="Cambria Math" panose="02040503050406030204" pitchFamily="18" charset="0"/>
                            <a:sym typeface="PT Serif"/>
                          </a:rPr>
                        </m:ctrlPr>
                      </m:sSupPr>
                      <m:e>
                        <m:r>
                          <a:rPr lang="en-US" sz="2400" b="0" i="1" smtClean="0">
                            <a:solidFill>
                              <a:schemeClr val="dk2"/>
                            </a:solidFill>
                            <a:latin typeface="Cambria Math" panose="02040503050406030204" pitchFamily="18" charset="0"/>
                            <a:sym typeface="PT Serif"/>
                          </a:rPr>
                          <m:t>𝐻</m:t>
                        </m:r>
                        <m:r>
                          <a:rPr lang="en-US" sz="2400" b="0" i="1" smtClean="0">
                            <a:solidFill>
                              <a:schemeClr val="dk2"/>
                            </a:solidFill>
                            <a:latin typeface="Cambria Math" panose="02040503050406030204" pitchFamily="18" charset="0"/>
                            <a:sym typeface="PT Serif"/>
                          </a:rPr>
                          <m:t>(</m:t>
                        </m:r>
                        <m:r>
                          <a:rPr lang="en-US" sz="2400" b="0" i="1" smtClean="0">
                            <a:solidFill>
                              <a:schemeClr val="dk2"/>
                            </a:solidFill>
                            <a:latin typeface="Cambria Math" panose="02040503050406030204" pitchFamily="18" charset="0"/>
                            <a:sym typeface="PT Serif"/>
                          </a:rPr>
                          <m:t>𝑚</m:t>
                        </m:r>
                        <m:r>
                          <a:rPr lang="en-US" sz="2400" b="0" i="1" smtClean="0">
                            <a:solidFill>
                              <a:schemeClr val="dk2"/>
                            </a:solidFill>
                            <a:latin typeface="Cambria Math" panose="02040503050406030204" pitchFamily="18" charset="0"/>
                            <a:sym typeface="PT Serif"/>
                          </a:rPr>
                          <m:t>)</m:t>
                        </m:r>
                      </m:e>
                      <m:sup>
                        <m:r>
                          <a:rPr lang="en-US" sz="2400" b="0" i="1" smtClean="0">
                            <a:solidFill>
                              <a:schemeClr val="dk2"/>
                            </a:solidFill>
                            <a:latin typeface="Cambria Math" panose="02040503050406030204" pitchFamily="18" charset="0"/>
                            <a:sym typeface="PT Serif"/>
                          </a:rPr>
                          <m:t>𝑠</m:t>
                        </m:r>
                        <m:sSub>
                          <m:sSubPr>
                            <m:ctrlPr>
                              <a:rPr lang="en-US" sz="2400" b="0" i="1" smtClean="0">
                                <a:solidFill>
                                  <a:schemeClr val="dk2"/>
                                </a:solidFill>
                                <a:latin typeface="Cambria Math" panose="02040503050406030204" pitchFamily="18" charset="0"/>
                                <a:sym typeface="PT Serif"/>
                              </a:rPr>
                            </m:ctrlPr>
                          </m:sSubPr>
                          <m:e>
                            <m:r>
                              <a:rPr lang="en-US" sz="2400" b="0" i="1" smtClean="0">
                                <a:solidFill>
                                  <a:schemeClr val="dk2"/>
                                </a:solidFill>
                                <a:latin typeface="Cambria Math" panose="02040503050406030204" pitchFamily="18" charset="0"/>
                                <a:sym typeface="PT Serif"/>
                              </a:rPr>
                              <m:t>𝑘</m:t>
                            </m:r>
                          </m:e>
                          <m:sub>
                            <m:r>
                              <a:rPr lang="en-US" sz="2400" b="0" i="1" smtClean="0">
                                <a:solidFill>
                                  <a:schemeClr val="dk2"/>
                                </a:solidFill>
                                <a:latin typeface="Cambria Math" panose="02040503050406030204" pitchFamily="18" charset="0"/>
                                <a:sym typeface="PT Serif"/>
                              </a:rPr>
                              <m:t>𝑖</m:t>
                            </m:r>
                          </m:sub>
                        </m:sSub>
                      </m:sup>
                    </m:sSup>
                  </m:oMath>
                </a14:m>
                <a:endParaRPr lang="en-US" sz="2000" dirty="0">
                  <a:solidFill>
                    <a:schemeClr val="dk2"/>
                  </a:solidFill>
                  <a:latin typeface="PT Serif"/>
                  <a:ea typeface="PT Serif"/>
                  <a:cs typeface="PT Serif"/>
                  <a:sym typeface="PT Serif"/>
                </a:endParaRPr>
              </a:p>
              <a:p>
                <a:pPr lvl="0">
                  <a:spcBef>
                    <a:spcPts val="1200"/>
                  </a:spcBef>
                  <a:spcAft>
                    <a:spcPts val="300"/>
                  </a:spcAft>
                  <a:buClr>
                    <a:schemeClr val="dk1"/>
                  </a:buClr>
                  <a:buSzPts val="1100"/>
                </a:pPr>
                <a:r>
                  <a:rPr lang="en-US" sz="2000" b="1" dirty="0">
                    <a:solidFill>
                      <a:schemeClr val="dk2"/>
                    </a:solidFill>
                    <a:latin typeface="PT Serif"/>
                    <a:ea typeface="PT Serif"/>
                    <a:cs typeface="PT Serif"/>
                    <a:sym typeface="PT Serif"/>
                  </a:rPr>
                  <a:t>Combine( </a:t>
                </a:r>
                <a14:m>
                  <m:oMath xmlns:m="http://schemas.openxmlformats.org/officeDocument/2006/math">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1"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m:t>
                    </m:r>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d>
                      <m:dPr>
                        <m:begChr m:val="{"/>
                        <m:endChr m:val="}"/>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d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e>
                    </m:d>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1900" b="1" dirty="0">
                    <a:solidFill>
                      <a:schemeClr val="dk2"/>
                    </a:solidFill>
                    <a:latin typeface="PT Serif"/>
                    <a:ea typeface="PT Serif"/>
                    <a:cs typeface="PT Serif"/>
                    <a:sym typeface="PT Serif"/>
                  </a:rPr>
                  <a:t>// </a:t>
                </a:r>
                <a14:m>
                  <m:oMath xmlns:m="http://schemas.openxmlformats.org/officeDocument/2006/math">
                    <m:r>
                      <a:rPr lang="en-US" sz="1900" b="0" i="1" smtClean="0">
                        <a:solidFill>
                          <a:schemeClr val="dk2"/>
                        </a:solidFill>
                        <a:latin typeface="Cambria Math" panose="02040503050406030204" pitchFamily="18" charset="0"/>
                        <a:ea typeface="PT Serif"/>
                        <a:cs typeface="PT Serif"/>
                        <a:sym typeface="PT Serif"/>
                      </a:rPr>
                      <m:t>𝐽</m:t>
                    </m:r>
                    <m:r>
                      <a:rPr lang="en-US" sz="1900" b="0" i="1" smtClean="0">
                        <a:solidFill>
                          <a:schemeClr val="dk2"/>
                        </a:solidFill>
                        <a:latin typeface="Cambria Math" panose="02040503050406030204" pitchFamily="18" charset="0"/>
                        <a:ea typeface="PT Serif"/>
                        <a:cs typeface="PT Serif"/>
                        <a:sym typeface="PT Serif"/>
                      </a:rPr>
                      <m:t>={ </m:t>
                    </m:r>
                    <m:r>
                      <a:rPr lang="en-US" sz="1900" b="0" i="1" smtClean="0">
                        <a:solidFill>
                          <a:schemeClr val="dk2"/>
                        </a:solidFill>
                        <a:latin typeface="Cambria Math" panose="02040503050406030204" pitchFamily="18" charset="0"/>
                        <a:ea typeface="PT Serif"/>
                        <a:cs typeface="PT Serif"/>
                        <a:sym typeface="PT Serif"/>
                      </a:rPr>
                      <m:t>𝑖</m:t>
                    </m:r>
                    <m:r>
                      <a:rPr lang="en-US" sz="1900" b="0" i="1" smtClean="0">
                        <a:solidFill>
                          <a:schemeClr val="dk2"/>
                        </a:solidFill>
                        <a:latin typeface="Cambria Math" panose="02040503050406030204" pitchFamily="18" charset="0"/>
                        <a:ea typeface="PT Serif"/>
                        <a:cs typeface="PT Serif"/>
                        <a:sym typeface="PT Serif"/>
                      </a:rPr>
                      <m:t> ,  </m:t>
                    </m:r>
                    <m:r>
                      <a:rPr lang="en-US" sz="1900" b="0" i="1" smtClean="0">
                        <a:solidFill>
                          <a:schemeClr val="dk2"/>
                        </a:solidFill>
                        <a:latin typeface="Cambria Math" panose="02040503050406030204" pitchFamily="18" charset="0"/>
                        <a:ea typeface="PT Serif"/>
                        <a:cs typeface="PT Serif"/>
                        <a:sym typeface="PT Serif"/>
                      </a:rPr>
                      <m:t>𝑗</m:t>
                    </m:r>
                    <m:r>
                      <a:rPr lang="en-US" sz="1900" b="0" i="1" smtClean="0">
                        <a:solidFill>
                          <a:schemeClr val="dk2"/>
                        </a:solidFill>
                        <a:latin typeface="Cambria Math" panose="02040503050406030204" pitchFamily="18" charset="0"/>
                        <a:ea typeface="PT Serif"/>
                        <a:cs typeface="PT Serif"/>
                        <a:sym typeface="PT Serif"/>
                      </a:rPr>
                      <m:t>}</m:t>
                    </m:r>
                  </m:oMath>
                </a14:m>
                <a:endParaRPr lang="en-US" sz="1900" i="1" dirty="0">
                  <a:solidFill>
                    <a:schemeClr val="dk2"/>
                  </a:solidFill>
                  <a:latin typeface="PT Serif"/>
                  <a:ea typeface="PT Serif"/>
                  <a:cs typeface="PT Serif"/>
                  <a:sym typeface="PT Serif"/>
                </a:endParaRPr>
              </a:p>
              <a:p>
                <a:pPr lvl="0">
                  <a:lnSpc>
                    <a:spcPct val="90000"/>
                  </a:lnSpc>
                  <a:spcBef>
                    <a:spcPts val="1200"/>
                  </a:spcBef>
                  <a:buClr>
                    <a:schemeClr val="dk1"/>
                  </a:buClr>
                  <a:buSzPts val="1100"/>
                </a:pPr>
                <a:r>
                  <a:rPr lang="en-US" sz="2000" dirty="0">
                    <a:solidFill>
                      <a:schemeClr val="dk2"/>
                    </a:solidFill>
                    <a:latin typeface="PT Serif"/>
                    <a:ea typeface="PT Serif"/>
                    <a:cs typeface="PT Serif"/>
                    <a:sym typeface="PT Serif"/>
                  </a:rPr>
                  <a:t>	</a:t>
                </a:r>
                <a:r>
                  <a:rPr lang="en-US" sz="2200" dirty="0">
                    <a:solidFill>
                      <a:schemeClr val="dk2"/>
                    </a:solidFill>
                    <a:latin typeface="PT Serif"/>
                    <a:ea typeface="PT Serif"/>
                    <a:cs typeface="PT Serif"/>
                    <a:sym typeface="PT Serif"/>
                  </a:rPr>
                  <a:t>𝜎 = </a:t>
                </a:r>
                <a14:m>
                  <m:oMath xmlns:m="http://schemas.openxmlformats.org/officeDocument/2006/math">
                    <m:sSup>
                      <m:sSupPr>
                        <m:ctrlPr>
                          <a:rPr lang="en-US" sz="2200" i="1">
                            <a:solidFill>
                              <a:schemeClr val="dk2"/>
                            </a:solidFill>
                            <a:latin typeface="Cambria Math" panose="02040503050406030204" pitchFamily="18" charset="0"/>
                            <a:sym typeface="PT Serif"/>
                          </a:rPr>
                        </m:ctrlPr>
                      </m:sSupPr>
                      <m:e>
                        <m:r>
                          <a:rPr lang="en-US" sz="2200" i="1">
                            <a:solidFill>
                              <a:schemeClr val="dk2"/>
                            </a:solidFill>
                            <a:latin typeface="Cambria Math" panose="02040503050406030204" pitchFamily="18" charset="0"/>
                            <a:sym typeface="PT Serif"/>
                          </a:rPr>
                          <m:t>𝐻</m:t>
                        </m:r>
                        <m:r>
                          <a:rPr lang="en-US" sz="2200" i="1">
                            <a:solidFill>
                              <a:schemeClr val="dk2"/>
                            </a:solidFill>
                            <a:latin typeface="Cambria Math" panose="02040503050406030204" pitchFamily="18" charset="0"/>
                            <a:sym typeface="PT Serif"/>
                          </a:rPr>
                          <m:t>(</m:t>
                        </m:r>
                        <m:r>
                          <a:rPr lang="en-US" sz="2200" i="1">
                            <a:solidFill>
                              <a:schemeClr val="dk2"/>
                            </a:solidFill>
                            <a:latin typeface="Cambria Math" panose="02040503050406030204" pitchFamily="18" charset="0"/>
                            <a:sym typeface="PT Serif"/>
                          </a:rPr>
                          <m:t>𝑚</m:t>
                        </m:r>
                        <m:r>
                          <a:rPr lang="en-US" sz="2200" i="1">
                            <a:solidFill>
                              <a:schemeClr val="dk2"/>
                            </a:solidFill>
                            <a:latin typeface="Cambria Math" panose="02040503050406030204" pitchFamily="18" charset="0"/>
                            <a:sym typeface="PT Serif"/>
                          </a:rPr>
                          <m:t>)</m:t>
                        </m:r>
                      </m:e>
                      <m:sup>
                        <m:r>
                          <a:rPr lang="en-US" sz="2200" i="1">
                            <a:solidFill>
                              <a:schemeClr val="dk2"/>
                            </a:solidFill>
                            <a:latin typeface="Cambria Math" panose="02040503050406030204" pitchFamily="18" charset="0"/>
                            <a:sym typeface="PT Serif"/>
                          </a:rPr>
                          <m:t>𝑠</m:t>
                        </m:r>
                        <m:sSub>
                          <m:sSubPr>
                            <m:ctrlPr>
                              <a:rPr lang="en-US" sz="2200" i="1">
                                <a:solidFill>
                                  <a:schemeClr val="dk2"/>
                                </a:solidFill>
                                <a:latin typeface="Cambria Math" panose="02040503050406030204" pitchFamily="18" charset="0"/>
                                <a:sym typeface="PT Serif"/>
                              </a:rPr>
                            </m:ctrlPr>
                          </m:sSubPr>
                          <m:e>
                            <m:r>
                              <a:rPr lang="en-US" sz="2200" i="1">
                                <a:solidFill>
                                  <a:schemeClr val="dk2"/>
                                </a:solidFill>
                                <a:latin typeface="Cambria Math" panose="02040503050406030204" pitchFamily="18" charset="0"/>
                                <a:sym typeface="PT Serif"/>
                              </a:rPr>
                              <m:t>𝑘</m:t>
                            </m:r>
                          </m:e>
                          <m:sub>
                            <m:r>
                              <a:rPr lang="en-US" sz="2200" i="1">
                                <a:solidFill>
                                  <a:schemeClr val="dk2"/>
                                </a:solidFill>
                                <a:latin typeface="Cambria Math" panose="02040503050406030204" pitchFamily="18" charset="0"/>
                                <a:sym typeface="PT Serif"/>
                              </a:rPr>
                              <m:t>𝑖</m:t>
                            </m:r>
                          </m:sub>
                        </m:sSub>
                        <m:r>
                          <a:rPr lang="en-US" sz="2200" b="0" i="1" smtClean="0">
                            <a:solidFill>
                              <a:schemeClr val="dk2"/>
                            </a:solidFill>
                            <a:latin typeface="Cambria Math" panose="02040503050406030204" pitchFamily="18" charset="0"/>
                            <a:sym typeface="PT Serif"/>
                          </a:rPr>
                          <m:t> + </m:t>
                        </m:r>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𝑗</m:t>
                            </m:r>
                          </m:sub>
                        </m:sSub>
                      </m:sup>
                    </m:sSup>
                  </m:oMath>
                </a14:m>
                <a:r>
                  <a:rPr lang="en-US" sz="2000" dirty="0">
                    <a:solidFill>
                      <a:schemeClr val="dk2"/>
                    </a:solidFill>
                    <a:latin typeface="PT Serif"/>
                    <a:ea typeface="PT Serif"/>
                    <a:cs typeface="PT Serif"/>
                    <a:sym typeface="PT Serif"/>
                  </a:rPr>
                  <a:t> is a valid sig on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dk2"/>
                    </a:solidFill>
                    <a:latin typeface="PT Serif"/>
                    <a:ea typeface="PT Serif"/>
                    <a:cs typeface="PT Serif"/>
                    <a:sym typeface="PT Serif"/>
                  </a:rPr>
                  <a:t>  </a:t>
                </a:r>
                <a:r>
                  <a:rPr lang="en-US" sz="2000" dirty="0" err="1">
                    <a:solidFill>
                      <a:schemeClr val="dk2"/>
                    </a:solidFill>
                    <a:latin typeface="PT Serif"/>
                    <a:ea typeface="PT Serif"/>
                    <a:cs typeface="PT Serif"/>
                    <a:sym typeface="PT Serif"/>
                  </a:rPr>
                  <a:t>w.r.t</a:t>
                </a:r>
                <a:r>
                  <a:rPr lang="en-US" sz="2000" dirty="0">
                    <a:solidFill>
                      <a:schemeClr val="dk2"/>
                    </a:solidFill>
                    <a:latin typeface="PT Serif"/>
                    <a:ea typeface="PT Serif"/>
                    <a:cs typeface="PT Serif"/>
                    <a:sym typeface="PT Serif"/>
                  </a:rPr>
                  <a:t>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𝑝</m:t>
                    </m:r>
                    <m:sSub>
                      <m:sSubPr>
                        <m:ctrlPr>
                          <a:rPr lang="en-US" sz="2000" i="1">
                            <a:solidFill>
                              <a:schemeClr val="bg2"/>
                            </a:solidFill>
                            <a:latin typeface="Cambria Math" panose="02040503050406030204" pitchFamily="18" charset="0"/>
                            <a:ea typeface="PT Serif"/>
                            <a:cs typeface="PT Serif"/>
                            <a:sym typeface="PT Serif"/>
                          </a:rPr>
                        </m:ctrlPr>
                      </m:sSubPr>
                      <m:e>
                        <m:r>
                          <a:rPr lang="en-US" sz="2000" i="1">
                            <a:solidFill>
                              <a:schemeClr val="bg2"/>
                            </a:solidFill>
                            <a:latin typeface="Cambria Math" panose="02040503050406030204" pitchFamily="18" charset="0"/>
                            <a:ea typeface="PT Serif"/>
                            <a:cs typeface="PT Serif"/>
                            <a:sym typeface="PT Serif"/>
                          </a:rPr>
                          <m:t>𝑘</m:t>
                        </m:r>
                      </m:e>
                      <m:sub>
                        <m:r>
                          <a:rPr lang="en-US" sz="2000" i="1">
                            <a:solidFill>
                              <a:schemeClr val="bg2"/>
                            </a:solidFill>
                            <a:latin typeface="Cambria Math" panose="02040503050406030204" pitchFamily="18" charset="0"/>
                            <a:ea typeface="PT Serif"/>
                            <a:cs typeface="PT Serif"/>
                            <a:sym typeface="PT Serif"/>
                          </a:rPr>
                          <m:t>𝐽</m:t>
                        </m:r>
                      </m:sub>
                    </m:sSub>
                  </m:oMath>
                </a14:m>
                <a:r>
                  <a:rPr lang="en-US" sz="2000" dirty="0">
                    <a:solidFill>
                      <a:schemeClr val="dk2"/>
                    </a:solidFill>
                    <a:latin typeface="PT Serif"/>
                    <a:ea typeface="PT Serif"/>
                    <a:cs typeface="PT Serif"/>
                    <a:sym typeface="PT Serif"/>
                  </a:rPr>
                  <a:t> = </a:t>
                </a:r>
                <a14:m>
                  <m:oMath xmlns:m="http://schemas.openxmlformats.org/officeDocument/2006/math">
                    <m:sSup>
                      <m:sSupPr>
                        <m:ctrlPr>
                          <a:rPr lang="en-US" sz="2000" i="1" smtClean="0">
                            <a:solidFill>
                              <a:schemeClr val="dk2"/>
                            </a:solidFill>
                            <a:latin typeface="Cambria Math" panose="02040503050406030204" pitchFamily="18" charset="0"/>
                            <a:sym typeface="PT Serif"/>
                          </a:rPr>
                        </m:ctrlPr>
                      </m:sSupPr>
                      <m:e>
                        <m:r>
                          <a:rPr lang="en-US" sz="2000" b="0" i="1" smtClean="0">
                            <a:solidFill>
                              <a:schemeClr val="dk2"/>
                            </a:solidFill>
                            <a:latin typeface="Cambria Math" panose="02040503050406030204" pitchFamily="18" charset="0"/>
                            <a:sym typeface="PT Serif"/>
                          </a:rPr>
                          <m:t>𝑔</m:t>
                        </m:r>
                      </m:e>
                      <m:sup>
                        <m:r>
                          <a:rPr lang="en-US" sz="2000" b="0" i="1" smtClean="0">
                            <a:solidFill>
                              <a:schemeClr val="dk2"/>
                            </a:solidFill>
                            <a:latin typeface="Cambria Math" panose="02040503050406030204" pitchFamily="18" charset="0"/>
                            <a:sym typeface="PT Serif"/>
                          </a:rPr>
                          <m:t>𝑠</m:t>
                        </m:r>
                        <m:sSub>
                          <m:sSubPr>
                            <m:ctrlPr>
                              <a:rPr lang="en-US" sz="2000" b="0" i="1" smtClean="0">
                                <a:solidFill>
                                  <a:schemeClr val="dk2"/>
                                </a:solidFill>
                                <a:latin typeface="Cambria Math" panose="02040503050406030204" pitchFamily="18" charset="0"/>
                                <a:sym typeface="PT Serif"/>
                              </a:rPr>
                            </m:ctrlPr>
                          </m:sSubPr>
                          <m:e>
                            <m:r>
                              <a:rPr lang="en-US" sz="2000" b="0" i="1" smtClean="0">
                                <a:solidFill>
                                  <a:schemeClr val="dk2"/>
                                </a:solidFill>
                                <a:latin typeface="Cambria Math" panose="02040503050406030204" pitchFamily="18" charset="0"/>
                                <a:sym typeface="PT Serif"/>
                              </a:rPr>
                              <m:t>𝑘</m:t>
                            </m:r>
                          </m:e>
                          <m:sub>
                            <m:r>
                              <a:rPr lang="en-US" sz="2000" b="0" i="1" smtClean="0">
                                <a:solidFill>
                                  <a:schemeClr val="dk2"/>
                                </a:solidFill>
                                <a:latin typeface="Cambria Math" panose="02040503050406030204" pitchFamily="18" charset="0"/>
                                <a:sym typeface="PT Serif"/>
                              </a:rPr>
                              <m:t>𝑖</m:t>
                            </m:r>
                          </m:sub>
                        </m:sSub>
                        <m:r>
                          <a:rPr lang="en-US" sz="2000" b="0" i="1" smtClean="0">
                            <a:solidFill>
                              <a:schemeClr val="dk2"/>
                            </a:solidFill>
                            <a:latin typeface="Cambria Math" panose="02040503050406030204" pitchFamily="18" charset="0"/>
                            <a:sym typeface="PT Serif"/>
                          </a:rPr>
                          <m:t> + </m:t>
                        </m:r>
                        <m:r>
                          <a:rPr lang="en-US" sz="2000" b="0" i="1" smtClean="0">
                            <a:solidFill>
                              <a:schemeClr val="dk2"/>
                            </a:solidFill>
                            <a:latin typeface="Cambria Math" panose="02040503050406030204" pitchFamily="18" charset="0"/>
                            <a:sym typeface="PT Serif"/>
                          </a:rPr>
                          <m:t>𝑠</m:t>
                        </m:r>
                        <m:sSub>
                          <m:sSubPr>
                            <m:ctrlPr>
                              <a:rPr lang="en-US" sz="2000" b="0" i="1" smtClean="0">
                                <a:solidFill>
                                  <a:schemeClr val="dk2"/>
                                </a:solidFill>
                                <a:latin typeface="Cambria Math" panose="02040503050406030204" pitchFamily="18" charset="0"/>
                                <a:sym typeface="PT Serif"/>
                              </a:rPr>
                            </m:ctrlPr>
                          </m:sSubPr>
                          <m:e>
                            <m:r>
                              <a:rPr lang="en-US" sz="2000" b="0" i="1" smtClean="0">
                                <a:solidFill>
                                  <a:schemeClr val="dk2"/>
                                </a:solidFill>
                                <a:latin typeface="Cambria Math" panose="02040503050406030204" pitchFamily="18" charset="0"/>
                                <a:sym typeface="PT Serif"/>
                              </a:rPr>
                              <m:t>𝑘</m:t>
                            </m:r>
                          </m:e>
                          <m:sub>
                            <m:r>
                              <a:rPr lang="en-US" sz="2000" b="0" i="1" smtClean="0">
                                <a:solidFill>
                                  <a:schemeClr val="dk2"/>
                                </a:solidFill>
                                <a:latin typeface="Cambria Math" panose="02040503050406030204" pitchFamily="18" charset="0"/>
                                <a:sym typeface="PT Serif"/>
                              </a:rPr>
                              <m:t>𝑗</m:t>
                            </m:r>
                          </m:sub>
                        </m:sSub>
                      </m:sup>
                    </m:sSup>
                  </m:oMath>
                </a14:m>
                <a:endParaRPr baseline="-25000" dirty="0">
                  <a:latin typeface="PT Serif"/>
                  <a:ea typeface="PT Serif"/>
                  <a:cs typeface="PT Serif"/>
                  <a:sym typeface="PT Serif"/>
                </a:endParaRPr>
              </a:p>
            </p:txBody>
          </p:sp>
        </mc:Choice>
        <mc:Fallback xmlns="">
          <p:sp>
            <p:nvSpPr>
              <p:cNvPr id="977" name="Google Shape;977;p65"/>
              <p:cNvSpPr txBox="1">
                <a:spLocks noRot="1" noChangeAspect="1" noMove="1" noResize="1" noEditPoints="1" noAdjustHandles="1" noChangeArrowheads="1" noChangeShapeType="1" noTextEdit="1"/>
              </p:cNvSpPr>
              <p:nvPr/>
            </p:nvSpPr>
            <p:spPr>
              <a:xfrm>
                <a:off x="151220" y="2989206"/>
                <a:ext cx="8582100" cy="1600921"/>
              </a:xfrm>
              <a:prstGeom prst="rect">
                <a:avLst/>
              </a:prstGeom>
              <a:blipFill>
                <a:blip r:embed="rId3"/>
                <a:stretch>
                  <a:fillRect l="-888" b="-3150"/>
                </a:stretch>
              </a:blipFill>
              <a:ln>
                <a:noFill/>
              </a:ln>
            </p:spPr>
            <p:txBody>
              <a:bodyPr/>
              <a:lstStyle/>
              <a:p>
                <a:r>
                  <a:rPr lang="en-US">
                    <a:noFill/>
                  </a:rPr>
                  <a:t> </a:t>
                </a:r>
              </a:p>
            </p:txBody>
          </p:sp>
        </mc:Fallback>
      </mc:AlternateContent>
      <p:sp>
        <p:nvSpPr>
          <p:cNvPr id="964" name="Google Shape;964;p65"/>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BLS-based ATS (no Proactive Refresh)</a:t>
            </a:r>
            <a:endParaRPr dirty="0"/>
          </a:p>
        </p:txBody>
      </p:sp>
      <p:pic>
        <p:nvPicPr>
          <p:cNvPr id="4" name="Google Shape;947;p64">
            <a:extLst>
              <a:ext uri="{FF2B5EF4-FFF2-40B4-BE49-F238E27FC236}">
                <a16:creationId xmlns:a16="http://schemas.microsoft.com/office/drawing/2014/main" id="{705EB364-29C6-3BD9-98DC-F49C125E8538}"/>
              </a:ext>
            </a:extLst>
          </p:cNvPr>
          <p:cNvPicPr preferRelativeResize="0"/>
          <p:nvPr/>
        </p:nvPicPr>
        <p:blipFill>
          <a:blip r:embed="rId4">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5" name="Google Shape;948;p64">
                <a:extLst>
                  <a:ext uri="{FF2B5EF4-FFF2-40B4-BE49-F238E27FC236}">
                    <a16:creationId xmlns:a16="http://schemas.microsoft.com/office/drawing/2014/main" id="{4BBFE7E6-E397-6E97-C7B0-28EF97811DBF}"/>
                  </a:ext>
                </a:extLst>
              </p:cNvPr>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5" name="Google Shape;948;p64">
                <a:extLst>
                  <a:ext uri="{FF2B5EF4-FFF2-40B4-BE49-F238E27FC236}">
                    <a16:creationId xmlns:a16="http://schemas.microsoft.com/office/drawing/2014/main" id="{4BBFE7E6-E397-6E97-C7B0-28EF97811DBF}"/>
                  </a:ext>
                </a:extLst>
              </p:cNvPr>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5"/>
                <a:stretch>
                  <a:fillRect/>
                </a:stretch>
              </a:blipFill>
              <a:ln>
                <a:noFill/>
              </a:ln>
            </p:spPr>
            <p:txBody>
              <a:bodyPr/>
              <a:lstStyle/>
              <a:p>
                <a:r>
                  <a:rPr lang="en-US">
                    <a:noFill/>
                  </a:rPr>
                  <a:t> </a:t>
                </a:r>
              </a:p>
            </p:txBody>
          </p:sp>
        </mc:Fallback>
      </mc:AlternateContent>
      <p:pic>
        <p:nvPicPr>
          <p:cNvPr id="6" name="Google Shape;950;p64">
            <a:extLst>
              <a:ext uri="{FF2B5EF4-FFF2-40B4-BE49-F238E27FC236}">
                <a16:creationId xmlns:a16="http://schemas.microsoft.com/office/drawing/2014/main" id="{53214649-74E6-F47B-89DE-0D0ED99CB451}"/>
              </a:ext>
            </a:extLst>
          </p:cNvPr>
          <p:cNvPicPr preferRelativeResize="0"/>
          <p:nvPr/>
        </p:nvPicPr>
        <p:blipFill>
          <a:blip r:embed="rId6">
            <a:alphaModFix/>
          </a:blip>
          <a:stretch>
            <a:fillRect/>
          </a:stretch>
        </p:blipFill>
        <p:spPr>
          <a:xfrm>
            <a:off x="5557000" y="1068279"/>
            <a:ext cx="834050" cy="1095717"/>
          </a:xfrm>
          <a:prstGeom prst="rect">
            <a:avLst/>
          </a:prstGeom>
          <a:noFill/>
          <a:ln>
            <a:noFill/>
          </a:ln>
        </p:spPr>
      </p:pic>
      <p:pic>
        <p:nvPicPr>
          <p:cNvPr id="7" name="Google Shape;952;p64">
            <a:extLst>
              <a:ext uri="{FF2B5EF4-FFF2-40B4-BE49-F238E27FC236}">
                <a16:creationId xmlns:a16="http://schemas.microsoft.com/office/drawing/2014/main" id="{533D3F09-B4BC-05A2-3E05-AF9EE944013C}"/>
              </a:ext>
            </a:extLst>
          </p:cNvPr>
          <p:cNvPicPr preferRelativeResize="0"/>
          <p:nvPr/>
        </p:nvPicPr>
        <p:blipFill>
          <a:blip r:embed="rId7">
            <a:alphaModFix/>
          </a:blip>
          <a:stretch>
            <a:fillRect/>
          </a:stretch>
        </p:blipFill>
        <p:spPr>
          <a:xfrm>
            <a:off x="7441640" y="1039679"/>
            <a:ext cx="909710" cy="1152900"/>
          </a:xfrm>
          <a:prstGeom prst="rect">
            <a:avLst/>
          </a:prstGeom>
          <a:noFill/>
          <a:ln>
            <a:noFill/>
          </a:ln>
        </p:spPr>
      </p:pic>
      <p:sp>
        <p:nvSpPr>
          <p:cNvPr id="8" name="Google Shape;954;p64">
            <a:extLst>
              <a:ext uri="{FF2B5EF4-FFF2-40B4-BE49-F238E27FC236}">
                <a16:creationId xmlns:a16="http://schemas.microsoft.com/office/drawing/2014/main" id="{0034E59E-F2CF-F02D-D5A3-11183000A81E}"/>
              </a:ext>
            </a:extLst>
          </p:cNvPr>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xmlns:a14="http://schemas.microsoft.com/office/drawing/2010/main">
        <mc:Choice Requires="a14">
          <p:sp>
            <p:nvSpPr>
              <p:cNvPr id="9" name="Google Shape;948;p64">
                <a:extLst>
                  <a:ext uri="{FF2B5EF4-FFF2-40B4-BE49-F238E27FC236}">
                    <a16:creationId xmlns:a16="http://schemas.microsoft.com/office/drawing/2014/main" id="{A42DA594-82D6-8B23-6985-78293A04B164}"/>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9" name="Google Shape;948;p64">
                <a:extLst>
                  <a:ext uri="{FF2B5EF4-FFF2-40B4-BE49-F238E27FC236}">
                    <a16:creationId xmlns:a16="http://schemas.microsoft.com/office/drawing/2014/main" id="{A42DA594-82D6-8B23-6985-78293A04B164}"/>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948;p64">
                <a:extLst>
                  <a:ext uri="{FF2B5EF4-FFF2-40B4-BE49-F238E27FC236}">
                    <a16:creationId xmlns:a16="http://schemas.microsoft.com/office/drawing/2014/main" id="{89EB5D53-B4CB-E996-04D5-EDF5D1FA35AC}"/>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10" name="Google Shape;948;p64">
                <a:extLst>
                  <a:ext uri="{FF2B5EF4-FFF2-40B4-BE49-F238E27FC236}">
                    <a16:creationId xmlns:a16="http://schemas.microsoft.com/office/drawing/2014/main" id="{89EB5D53-B4CB-E996-04D5-EDF5D1FA35AC}"/>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957;p64">
                <a:extLst>
                  <a:ext uri="{FF2B5EF4-FFF2-40B4-BE49-F238E27FC236}">
                    <a16:creationId xmlns:a16="http://schemas.microsoft.com/office/drawing/2014/main" id="{7BBD2473-A65A-E933-D8AA-E0BB5ABCC1E0}"/>
                  </a:ext>
                </a:extLst>
              </p:cNvPr>
              <p:cNvSpPr txBox="1"/>
              <p:nvPr/>
            </p:nvSpPr>
            <p:spPr>
              <a:xfrm>
                <a:off x="212720" y="1088713"/>
                <a:ext cx="3256036" cy="1566039"/>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b="0" dirty="0">
                    <a:solidFill>
                      <a:schemeClr val="bg2"/>
                    </a:solidFill>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xmlns="">
          <p:sp>
            <p:nvSpPr>
              <p:cNvPr id="11" name="Google Shape;957;p64">
                <a:extLst>
                  <a:ext uri="{FF2B5EF4-FFF2-40B4-BE49-F238E27FC236}">
                    <a16:creationId xmlns:a16="http://schemas.microsoft.com/office/drawing/2014/main" id="{7BBD2473-A65A-E933-D8AA-E0BB5ABCC1E0}"/>
                  </a:ext>
                </a:extLst>
              </p:cNvPr>
              <p:cNvSpPr txBox="1">
                <a:spLocks noRot="1" noChangeAspect="1" noMove="1" noResize="1" noEditPoints="1" noAdjustHandles="1" noChangeArrowheads="1" noChangeShapeType="1" noTextEdit="1"/>
              </p:cNvSpPr>
              <p:nvPr/>
            </p:nvSpPr>
            <p:spPr>
              <a:xfrm>
                <a:off x="212720" y="1088713"/>
                <a:ext cx="3256036" cy="1566039"/>
              </a:xfrm>
              <a:prstGeom prst="rect">
                <a:avLst/>
              </a:prstGeom>
              <a:blipFill>
                <a:blip r:embed="rId10"/>
                <a:stretch>
                  <a:fillRect l="-1163" b="-25000"/>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7">
                                            <p:txEl>
                                              <p:pRg st="0" end="0"/>
                                            </p:txEl>
                                          </p:spTgt>
                                        </p:tgtEl>
                                        <p:attrNameLst>
                                          <p:attrName>style.visibility</p:attrName>
                                        </p:attrNameLst>
                                      </p:cBhvr>
                                      <p:to>
                                        <p:strVal val="visible"/>
                                      </p:to>
                                    </p:set>
                                    <p:animEffect transition="in" filter="fade">
                                      <p:cBhvr>
                                        <p:cTn id="7" dur="1000"/>
                                        <p:tgtEl>
                                          <p:spTgt spid="9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7">
                                            <p:txEl>
                                              <p:pRg st="1" end="1"/>
                                            </p:txEl>
                                          </p:spTgt>
                                        </p:tgtEl>
                                        <p:attrNameLst>
                                          <p:attrName>style.visibility</p:attrName>
                                        </p:attrNameLst>
                                      </p:cBhvr>
                                      <p:to>
                                        <p:strVal val="visible"/>
                                      </p:to>
                                    </p:set>
                                    <p:animEffect transition="in" filter="fade">
                                      <p:cBhvr>
                                        <p:cTn id="12" dur="1000"/>
                                        <p:tgtEl>
                                          <p:spTgt spid="9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7">
                                            <p:txEl>
                                              <p:pRg st="2" end="2"/>
                                            </p:txEl>
                                          </p:spTgt>
                                        </p:tgtEl>
                                        <p:attrNameLst>
                                          <p:attrName>style.visibility</p:attrName>
                                        </p:attrNameLst>
                                      </p:cBhvr>
                                      <p:to>
                                        <p:strVal val="visible"/>
                                      </p:to>
                                    </p:set>
                                    <p:animEffect transition="in" filter="fade">
                                      <p:cBhvr>
                                        <p:cTn id="17" dur="1000"/>
                                        <p:tgtEl>
                                          <p:spTgt spid="97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77" name="Google Shape;977;p65"/>
              <p:cNvSpPr txBox="1"/>
              <p:nvPr/>
            </p:nvSpPr>
            <p:spPr>
              <a:xfrm>
                <a:off x="151220" y="2989206"/>
                <a:ext cx="8582100" cy="20550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Clr>
                    <a:schemeClr val="dk1"/>
                  </a:buClr>
                  <a:buSzPts val="1100"/>
                  <a:buFont typeface="Arial"/>
                  <a:buNone/>
                </a:pPr>
                <a:r>
                  <a:rPr lang="en-US" sz="2000" b="1" dirty="0">
                    <a:solidFill>
                      <a:schemeClr val="dk2"/>
                    </a:solidFill>
                    <a:latin typeface="PT Serif"/>
                    <a:ea typeface="PT Serif"/>
                    <a:cs typeface="PT Serif"/>
                    <a:sym typeface="PT Serif"/>
                  </a:rPr>
                  <a:t>Sign(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𝑠</m:t>
                    </m:r>
                    <m:sSub>
                      <m:sSubPr>
                        <m:ctrlPr>
                          <a:rPr lang="en-US" sz="200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𝑖</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𝑚</m:t>
                    </m:r>
                    <m:r>
                      <a:rPr lang="en-US" sz="2000" b="1" i="1" smtClean="0">
                        <a:solidFill>
                          <a:schemeClr val="dk2"/>
                        </a:solidFill>
                        <a:latin typeface="Cambria Math" panose="02040503050406030204" pitchFamily="18" charset="0"/>
                        <a:ea typeface="PT Serif"/>
                        <a:cs typeface="PT Serif"/>
                        <a:sym typeface="PT Serif"/>
                      </a:rPr>
                      <m:t>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oMath>
                </a14:m>
                <a:r>
                  <a:rPr lang="en-US" sz="2000" dirty="0">
                    <a:solidFill>
                      <a:schemeClr val="dk2"/>
                    </a:solidFill>
                    <a:latin typeface="PT Serif"/>
                    <a:ea typeface="PT Serif"/>
                    <a:cs typeface="PT Serif"/>
                    <a:sym typeface="PT Serif"/>
                  </a:rPr>
                  <a:t> </a:t>
                </a:r>
                <a:r>
                  <a:rPr lang="en-US" dirty="0">
                    <a:solidFill>
                      <a:schemeClr val="dk2"/>
                    </a:solidFill>
                    <a:latin typeface="PT Serif"/>
                    <a:ea typeface="PT Serif"/>
                    <a:cs typeface="PT Serif"/>
                    <a:sym typeface="PT Serif"/>
                  </a:rPr>
                  <a:t>←</a:t>
                </a:r>
                <a:r>
                  <a:rPr lang="en-US" sz="2000" dirty="0">
                    <a:solidFill>
                      <a:schemeClr val="dk2"/>
                    </a:solidFill>
                    <a:latin typeface="PT Serif"/>
                    <a:ea typeface="PT Serif"/>
                    <a:cs typeface="PT Serif"/>
                    <a:sym typeface="PT Serif"/>
                  </a:rPr>
                  <a:t> </a:t>
                </a:r>
                <a14:m>
                  <m:oMath xmlns:m="http://schemas.openxmlformats.org/officeDocument/2006/math">
                    <m:sSup>
                      <m:sSupPr>
                        <m:ctrlPr>
                          <a:rPr lang="en-US" sz="2400" i="1" smtClean="0">
                            <a:solidFill>
                              <a:schemeClr val="dk2"/>
                            </a:solidFill>
                            <a:latin typeface="Cambria Math" panose="02040503050406030204" pitchFamily="18" charset="0"/>
                            <a:sym typeface="PT Serif"/>
                          </a:rPr>
                        </m:ctrlPr>
                      </m:sSupPr>
                      <m:e>
                        <m:r>
                          <a:rPr lang="en-US" sz="2400" b="0" i="1" smtClean="0">
                            <a:solidFill>
                              <a:schemeClr val="dk2"/>
                            </a:solidFill>
                            <a:latin typeface="Cambria Math" panose="02040503050406030204" pitchFamily="18" charset="0"/>
                            <a:sym typeface="PT Serif"/>
                          </a:rPr>
                          <m:t>𝐻</m:t>
                        </m:r>
                        <m:r>
                          <a:rPr lang="en-US" sz="2400" b="0" i="1" smtClean="0">
                            <a:solidFill>
                              <a:schemeClr val="dk2"/>
                            </a:solidFill>
                            <a:latin typeface="Cambria Math" panose="02040503050406030204" pitchFamily="18" charset="0"/>
                            <a:sym typeface="PT Serif"/>
                          </a:rPr>
                          <m:t>(</m:t>
                        </m:r>
                        <m:r>
                          <a:rPr lang="en-US" sz="2400" b="0" i="1" smtClean="0">
                            <a:solidFill>
                              <a:schemeClr val="dk2"/>
                            </a:solidFill>
                            <a:latin typeface="Cambria Math" panose="02040503050406030204" pitchFamily="18" charset="0"/>
                            <a:sym typeface="PT Serif"/>
                          </a:rPr>
                          <m:t>𝑚</m:t>
                        </m:r>
                        <m:r>
                          <a:rPr lang="en-US" sz="2400" b="0" i="1" smtClean="0">
                            <a:solidFill>
                              <a:schemeClr val="dk2"/>
                            </a:solidFill>
                            <a:latin typeface="Cambria Math" panose="02040503050406030204" pitchFamily="18" charset="0"/>
                            <a:sym typeface="PT Serif"/>
                          </a:rPr>
                          <m:t>)</m:t>
                        </m:r>
                      </m:e>
                      <m:sup>
                        <m:r>
                          <a:rPr lang="en-US" sz="2400" b="0" i="1" smtClean="0">
                            <a:solidFill>
                              <a:schemeClr val="dk2"/>
                            </a:solidFill>
                            <a:latin typeface="Cambria Math" panose="02040503050406030204" pitchFamily="18" charset="0"/>
                            <a:sym typeface="PT Serif"/>
                          </a:rPr>
                          <m:t>𝑠</m:t>
                        </m:r>
                        <m:sSub>
                          <m:sSubPr>
                            <m:ctrlPr>
                              <a:rPr lang="en-US" sz="2400" b="0" i="1" smtClean="0">
                                <a:solidFill>
                                  <a:schemeClr val="dk2"/>
                                </a:solidFill>
                                <a:latin typeface="Cambria Math" panose="02040503050406030204" pitchFamily="18" charset="0"/>
                                <a:sym typeface="PT Serif"/>
                              </a:rPr>
                            </m:ctrlPr>
                          </m:sSubPr>
                          <m:e>
                            <m:r>
                              <a:rPr lang="en-US" sz="2400" b="0" i="1" smtClean="0">
                                <a:solidFill>
                                  <a:schemeClr val="dk2"/>
                                </a:solidFill>
                                <a:latin typeface="Cambria Math" panose="02040503050406030204" pitchFamily="18" charset="0"/>
                                <a:sym typeface="PT Serif"/>
                              </a:rPr>
                              <m:t>𝑘</m:t>
                            </m:r>
                          </m:e>
                          <m:sub>
                            <m:r>
                              <a:rPr lang="en-US" sz="2400" b="0" i="1" smtClean="0">
                                <a:solidFill>
                                  <a:schemeClr val="dk2"/>
                                </a:solidFill>
                                <a:latin typeface="Cambria Math" panose="02040503050406030204" pitchFamily="18" charset="0"/>
                                <a:sym typeface="PT Serif"/>
                              </a:rPr>
                              <m:t>𝑖</m:t>
                            </m:r>
                          </m:sub>
                        </m:sSub>
                      </m:sup>
                    </m:sSup>
                  </m:oMath>
                </a14:m>
                <a:endParaRPr lang="en-US" sz="2000" dirty="0">
                  <a:solidFill>
                    <a:schemeClr val="dk2"/>
                  </a:solidFill>
                  <a:latin typeface="PT Serif"/>
                  <a:ea typeface="PT Serif"/>
                  <a:cs typeface="PT Serif"/>
                  <a:sym typeface="PT Serif"/>
                </a:endParaRPr>
              </a:p>
              <a:p>
                <a:pPr lvl="0">
                  <a:spcBef>
                    <a:spcPts val="1200"/>
                  </a:spcBef>
                  <a:spcAft>
                    <a:spcPts val="300"/>
                  </a:spcAft>
                  <a:buClr>
                    <a:schemeClr val="dk1"/>
                  </a:buClr>
                  <a:buSzPts val="1100"/>
                </a:pPr>
                <a:r>
                  <a:rPr lang="en-US" sz="2000" b="1" dirty="0">
                    <a:solidFill>
                      <a:schemeClr val="dk2"/>
                    </a:solidFill>
                    <a:latin typeface="PT Serif"/>
                    <a:ea typeface="PT Serif"/>
                    <a:cs typeface="PT Serif"/>
                    <a:sym typeface="PT Serif"/>
                  </a:rPr>
                  <a:t>Combine( </a:t>
                </a:r>
                <a14:m>
                  <m:oMath xmlns:m="http://schemas.openxmlformats.org/officeDocument/2006/math">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1"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i="1">
                        <a:solidFill>
                          <a:schemeClr val="dk2"/>
                        </a:solidFill>
                        <a:latin typeface="Cambria Math" panose="02040503050406030204" pitchFamily="18" charset="0"/>
                        <a:ea typeface="Cambria Math" panose="02040503050406030204" pitchFamily="18" charset="0"/>
                        <a:cs typeface="PT Serif"/>
                        <a:sym typeface="PT Serif"/>
                      </a:rPr>
                      <m:t>·</m:t>
                    </m:r>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d>
                      <m:dPr>
                        <m:begChr m:val="{"/>
                        <m:endChr m:val="}"/>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d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e>
                    </m:d>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1900" b="1" dirty="0">
                    <a:solidFill>
                      <a:schemeClr val="dk2"/>
                    </a:solidFill>
                    <a:latin typeface="PT Serif"/>
                    <a:ea typeface="PT Serif"/>
                    <a:cs typeface="PT Serif"/>
                    <a:sym typeface="PT Serif"/>
                  </a:rPr>
                  <a:t>// </a:t>
                </a:r>
                <a14:m>
                  <m:oMath xmlns:m="http://schemas.openxmlformats.org/officeDocument/2006/math">
                    <m:r>
                      <a:rPr lang="en-US" sz="1900" b="0" i="1" smtClean="0">
                        <a:solidFill>
                          <a:schemeClr val="dk2"/>
                        </a:solidFill>
                        <a:latin typeface="Cambria Math" panose="02040503050406030204" pitchFamily="18" charset="0"/>
                        <a:ea typeface="PT Serif"/>
                        <a:cs typeface="PT Serif"/>
                        <a:sym typeface="PT Serif"/>
                      </a:rPr>
                      <m:t>𝐽</m:t>
                    </m:r>
                    <m:r>
                      <a:rPr lang="en-US" sz="1900" b="0" i="1" smtClean="0">
                        <a:solidFill>
                          <a:schemeClr val="dk2"/>
                        </a:solidFill>
                        <a:latin typeface="Cambria Math" panose="02040503050406030204" pitchFamily="18" charset="0"/>
                        <a:ea typeface="PT Serif"/>
                        <a:cs typeface="PT Serif"/>
                        <a:sym typeface="PT Serif"/>
                      </a:rPr>
                      <m:t>={ </m:t>
                    </m:r>
                    <m:r>
                      <a:rPr lang="en-US" sz="1900" b="0" i="1" smtClean="0">
                        <a:solidFill>
                          <a:schemeClr val="dk2"/>
                        </a:solidFill>
                        <a:latin typeface="Cambria Math" panose="02040503050406030204" pitchFamily="18" charset="0"/>
                        <a:ea typeface="PT Serif"/>
                        <a:cs typeface="PT Serif"/>
                        <a:sym typeface="PT Serif"/>
                      </a:rPr>
                      <m:t>𝑖</m:t>
                    </m:r>
                    <m:r>
                      <a:rPr lang="en-US" sz="1900" b="0" i="1" smtClean="0">
                        <a:solidFill>
                          <a:schemeClr val="dk2"/>
                        </a:solidFill>
                        <a:latin typeface="Cambria Math" panose="02040503050406030204" pitchFamily="18" charset="0"/>
                        <a:ea typeface="PT Serif"/>
                        <a:cs typeface="PT Serif"/>
                        <a:sym typeface="PT Serif"/>
                      </a:rPr>
                      <m:t> ,  </m:t>
                    </m:r>
                    <m:r>
                      <a:rPr lang="en-US" sz="1900" b="0" i="1" smtClean="0">
                        <a:solidFill>
                          <a:schemeClr val="dk2"/>
                        </a:solidFill>
                        <a:latin typeface="Cambria Math" panose="02040503050406030204" pitchFamily="18" charset="0"/>
                        <a:ea typeface="PT Serif"/>
                        <a:cs typeface="PT Serif"/>
                        <a:sym typeface="PT Serif"/>
                      </a:rPr>
                      <m:t>𝑗</m:t>
                    </m:r>
                    <m:r>
                      <a:rPr lang="en-US" sz="1900" b="0" i="1" smtClean="0">
                        <a:solidFill>
                          <a:schemeClr val="dk2"/>
                        </a:solidFill>
                        <a:latin typeface="Cambria Math" panose="02040503050406030204" pitchFamily="18" charset="0"/>
                        <a:ea typeface="PT Serif"/>
                        <a:cs typeface="PT Serif"/>
                        <a:sym typeface="PT Serif"/>
                      </a:rPr>
                      <m:t>}</m:t>
                    </m:r>
                  </m:oMath>
                </a14:m>
                <a:endParaRPr lang="en-US" sz="1900" i="1" dirty="0">
                  <a:solidFill>
                    <a:schemeClr val="dk2"/>
                  </a:solidFill>
                  <a:latin typeface="PT Serif"/>
                  <a:ea typeface="PT Serif"/>
                  <a:cs typeface="PT Serif"/>
                  <a:sym typeface="PT Serif"/>
                </a:endParaRPr>
              </a:p>
              <a:p>
                <a:pPr lvl="0">
                  <a:lnSpc>
                    <a:spcPct val="90000"/>
                  </a:lnSpc>
                  <a:spcBef>
                    <a:spcPts val="1200"/>
                  </a:spcBef>
                  <a:buClr>
                    <a:schemeClr val="dk1"/>
                  </a:buClr>
                  <a:buSzPts val="1100"/>
                </a:pPr>
                <a:r>
                  <a:rPr lang="en-US" sz="2000" dirty="0">
                    <a:solidFill>
                      <a:schemeClr val="dk2"/>
                    </a:solidFill>
                    <a:latin typeface="PT Serif"/>
                    <a:ea typeface="PT Serif"/>
                    <a:cs typeface="PT Serif"/>
                    <a:sym typeface="PT Serif"/>
                  </a:rPr>
                  <a:t>	</a:t>
                </a:r>
                <a:r>
                  <a:rPr lang="en-US" sz="2200" dirty="0">
                    <a:solidFill>
                      <a:schemeClr val="dk2"/>
                    </a:solidFill>
                    <a:latin typeface="PT Serif"/>
                    <a:ea typeface="PT Serif"/>
                    <a:cs typeface="PT Serif"/>
                    <a:sym typeface="PT Serif"/>
                  </a:rPr>
                  <a:t>𝜎 = </a:t>
                </a:r>
                <a14:m>
                  <m:oMath xmlns:m="http://schemas.openxmlformats.org/officeDocument/2006/math">
                    <m:sSup>
                      <m:sSupPr>
                        <m:ctrlPr>
                          <a:rPr lang="en-US" sz="2200" i="1">
                            <a:solidFill>
                              <a:schemeClr val="dk2"/>
                            </a:solidFill>
                            <a:latin typeface="Cambria Math" panose="02040503050406030204" pitchFamily="18" charset="0"/>
                            <a:sym typeface="PT Serif"/>
                          </a:rPr>
                        </m:ctrlPr>
                      </m:sSupPr>
                      <m:e>
                        <m:r>
                          <a:rPr lang="en-US" sz="2200" i="1">
                            <a:solidFill>
                              <a:schemeClr val="dk2"/>
                            </a:solidFill>
                            <a:latin typeface="Cambria Math" panose="02040503050406030204" pitchFamily="18" charset="0"/>
                            <a:sym typeface="PT Serif"/>
                          </a:rPr>
                          <m:t>𝐻</m:t>
                        </m:r>
                        <m:r>
                          <a:rPr lang="en-US" sz="2200" i="1">
                            <a:solidFill>
                              <a:schemeClr val="dk2"/>
                            </a:solidFill>
                            <a:latin typeface="Cambria Math" panose="02040503050406030204" pitchFamily="18" charset="0"/>
                            <a:sym typeface="PT Serif"/>
                          </a:rPr>
                          <m:t>(</m:t>
                        </m:r>
                        <m:r>
                          <a:rPr lang="en-US" sz="2200" i="1">
                            <a:solidFill>
                              <a:schemeClr val="dk2"/>
                            </a:solidFill>
                            <a:latin typeface="Cambria Math" panose="02040503050406030204" pitchFamily="18" charset="0"/>
                            <a:sym typeface="PT Serif"/>
                          </a:rPr>
                          <m:t>𝑚</m:t>
                        </m:r>
                        <m:r>
                          <a:rPr lang="en-US" sz="2200" i="1">
                            <a:solidFill>
                              <a:schemeClr val="dk2"/>
                            </a:solidFill>
                            <a:latin typeface="Cambria Math" panose="02040503050406030204" pitchFamily="18" charset="0"/>
                            <a:sym typeface="PT Serif"/>
                          </a:rPr>
                          <m:t>)</m:t>
                        </m:r>
                      </m:e>
                      <m:sup>
                        <m:r>
                          <a:rPr lang="en-US" sz="2200" i="1">
                            <a:solidFill>
                              <a:schemeClr val="dk2"/>
                            </a:solidFill>
                            <a:latin typeface="Cambria Math" panose="02040503050406030204" pitchFamily="18" charset="0"/>
                            <a:sym typeface="PT Serif"/>
                          </a:rPr>
                          <m:t>𝑠</m:t>
                        </m:r>
                        <m:sSub>
                          <m:sSubPr>
                            <m:ctrlPr>
                              <a:rPr lang="en-US" sz="2200" i="1">
                                <a:solidFill>
                                  <a:schemeClr val="dk2"/>
                                </a:solidFill>
                                <a:latin typeface="Cambria Math" panose="02040503050406030204" pitchFamily="18" charset="0"/>
                                <a:sym typeface="PT Serif"/>
                              </a:rPr>
                            </m:ctrlPr>
                          </m:sSubPr>
                          <m:e>
                            <m:r>
                              <a:rPr lang="en-US" sz="2200" i="1">
                                <a:solidFill>
                                  <a:schemeClr val="dk2"/>
                                </a:solidFill>
                                <a:latin typeface="Cambria Math" panose="02040503050406030204" pitchFamily="18" charset="0"/>
                                <a:sym typeface="PT Serif"/>
                              </a:rPr>
                              <m:t>𝑘</m:t>
                            </m:r>
                          </m:e>
                          <m:sub>
                            <m:r>
                              <a:rPr lang="en-US" sz="2200" i="1">
                                <a:solidFill>
                                  <a:schemeClr val="dk2"/>
                                </a:solidFill>
                                <a:latin typeface="Cambria Math" panose="02040503050406030204" pitchFamily="18" charset="0"/>
                                <a:sym typeface="PT Serif"/>
                              </a:rPr>
                              <m:t>𝑖</m:t>
                            </m:r>
                          </m:sub>
                        </m:sSub>
                        <m:r>
                          <a:rPr lang="en-US" sz="2200" b="0" i="1" smtClean="0">
                            <a:solidFill>
                              <a:schemeClr val="dk2"/>
                            </a:solidFill>
                            <a:latin typeface="Cambria Math" panose="02040503050406030204" pitchFamily="18" charset="0"/>
                            <a:sym typeface="PT Serif"/>
                          </a:rPr>
                          <m:t> + </m:t>
                        </m:r>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𝑗</m:t>
                            </m:r>
                          </m:sub>
                        </m:sSub>
                      </m:sup>
                    </m:sSup>
                  </m:oMath>
                </a14:m>
                <a:r>
                  <a:rPr lang="en-US" sz="2000" dirty="0">
                    <a:solidFill>
                      <a:schemeClr val="dk2"/>
                    </a:solidFill>
                    <a:latin typeface="PT Serif"/>
                    <a:ea typeface="PT Serif"/>
                    <a:cs typeface="PT Serif"/>
                    <a:sym typeface="PT Serif"/>
                  </a:rPr>
                  <a:t> is a valid sig on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dk2"/>
                    </a:solidFill>
                    <a:latin typeface="PT Serif"/>
                    <a:ea typeface="PT Serif"/>
                    <a:cs typeface="PT Serif"/>
                    <a:sym typeface="PT Serif"/>
                  </a:rPr>
                  <a:t>  </a:t>
                </a:r>
                <a:r>
                  <a:rPr lang="en-US" sz="2000" dirty="0" err="1">
                    <a:solidFill>
                      <a:schemeClr val="dk2"/>
                    </a:solidFill>
                    <a:latin typeface="PT Serif"/>
                    <a:ea typeface="PT Serif"/>
                    <a:cs typeface="PT Serif"/>
                    <a:sym typeface="PT Serif"/>
                  </a:rPr>
                  <a:t>w.r.t</a:t>
                </a:r>
                <a:r>
                  <a:rPr lang="en-US" sz="2000" dirty="0">
                    <a:solidFill>
                      <a:schemeClr val="dk2"/>
                    </a:solidFill>
                    <a:latin typeface="PT Serif"/>
                    <a:ea typeface="PT Serif"/>
                    <a:cs typeface="PT Serif"/>
                    <a:sym typeface="PT Serif"/>
                  </a:rPr>
                  <a:t>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𝑝</m:t>
                    </m:r>
                    <m:sSub>
                      <m:sSubPr>
                        <m:ctrlPr>
                          <a:rPr lang="en-US" sz="2000" i="1">
                            <a:solidFill>
                              <a:schemeClr val="bg2"/>
                            </a:solidFill>
                            <a:latin typeface="Cambria Math" panose="02040503050406030204" pitchFamily="18" charset="0"/>
                            <a:ea typeface="PT Serif"/>
                            <a:cs typeface="PT Serif"/>
                            <a:sym typeface="PT Serif"/>
                          </a:rPr>
                        </m:ctrlPr>
                      </m:sSubPr>
                      <m:e>
                        <m:r>
                          <a:rPr lang="en-US" sz="2000" i="1">
                            <a:solidFill>
                              <a:schemeClr val="bg2"/>
                            </a:solidFill>
                            <a:latin typeface="Cambria Math" panose="02040503050406030204" pitchFamily="18" charset="0"/>
                            <a:ea typeface="PT Serif"/>
                            <a:cs typeface="PT Serif"/>
                            <a:sym typeface="PT Serif"/>
                          </a:rPr>
                          <m:t>𝑘</m:t>
                        </m:r>
                      </m:e>
                      <m:sub>
                        <m:r>
                          <a:rPr lang="en-US" sz="2000" i="1">
                            <a:solidFill>
                              <a:schemeClr val="bg2"/>
                            </a:solidFill>
                            <a:latin typeface="Cambria Math" panose="02040503050406030204" pitchFamily="18" charset="0"/>
                            <a:ea typeface="PT Serif"/>
                            <a:cs typeface="PT Serif"/>
                            <a:sym typeface="PT Serif"/>
                          </a:rPr>
                          <m:t>𝐽</m:t>
                        </m:r>
                      </m:sub>
                    </m:sSub>
                  </m:oMath>
                </a14:m>
                <a:r>
                  <a:rPr lang="en-US" sz="2000" dirty="0">
                    <a:solidFill>
                      <a:schemeClr val="dk2"/>
                    </a:solidFill>
                    <a:latin typeface="PT Serif"/>
                    <a:ea typeface="PT Serif"/>
                    <a:cs typeface="PT Serif"/>
                    <a:sym typeface="PT Serif"/>
                  </a:rPr>
                  <a:t> = </a:t>
                </a:r>
                <a14:m>
                  <m:oMath xmlns:m="http://schemas.openxmlformats.org/officeDocument/2006/math">
                    <m:sSup>
                      <m:sSupPr>
                        <m:ctrlPr>
                          <a:rPr lang="en-US" sz="2000" i="1" smtClean="0">
                            <a:solidFill>
                              <a:schemeClr val="dk2"/>
                            </a:solidFill>
                            <a:latin typeface="Cambria Math" panose="02040503050406030204" pitchFamily="18" charset="0"/>
                            <a:sym typeface="PT Serif"/>
                          </a:rPr>
                        </m:ctrlPr>
                      </m:sSupPr>
                      <m:e>
                        <m:r>
                          <a:rPr lang="en-US" sz="2000" b="0" i="1" smtClean="0">
                            <a:solidFill>
                              <a:schemeClr val="dk2"/>
                            </a:solidFill>
                            <a:latin typeface="Cambria Math" panose="02040503050406030204" pitchFamily="18" charset="0"/>
                            <a:sym typeface="PT Serif"/>
                          </a:rPr>
                          <m:t>𝑔</m:t>
                        </m:r>
                      </m:e>
                      <m:sup>
                        <m:r>
                          <a:rPr lang="en-US" sz="2000" b="0" i="1" smtClean="0">
                            <a:solidFill>
                              <a:schemeClr val="dk2"/>
                            </a:solidFill>
                            <a:latin typeface="Cambria Math" panose="02040503050406030204" pitchFamily="18" charset="0"/>
                            <a:sym typeface="PT Serif"/>
                          </a:rPr>
                          <m:t>𝑠</m:t>
                        </m:r>
                        <m:sSub>
                          <m:sSubPr>
                            <m:ctrlPr>
                              <a:rPr lang="en-US" sz="2000" b="0" i="1" smtClean="0">
                                <a:solidFill>
                                  <a:schemeClr val="dk2"/>
                                </a:solidFill>
                                <a:latin typeface="Cambria Math" panose="02040503050406030204" pitchFamily="18" charset="0"/>
                                <a:sym typeface="PT Serif"/>
                              </a:rPr>
                            </m:ctrlPr>
                          </m:sSubPr>
                          <m:e>
                            <m:r>
                              <a:rPr lang="en-US" sz="2000" b="0" i="1" smtClean="0">
                                <a:solidFill>
                                  <a:schemeClr val="dk2"/>
                                </a:solidFill>
                                <a:latin typeface="Cambria Math" panose="02040503050406030204" pitchFamily="18" charset="0"/>
                                <a:sym typeface="PT Serif"/>
                              </a:rPr>
                              <m:t>𝑘</m:t>
                            </m:r>
                          </m:e>
                          <m:sub>
                            <m:r>
                              <a:rPr lang="en-US" sz="2000" b="0" i="1" smtClean="0">
                                <a:solidFill>
                                  <a:schemeClr val="dk2"/>
                                </a:solidFill>
                                <a:latin typeface="Cambria Math" panose="02040503050406030204" pitchFamily="18" charset="0"/>
                                <a:sym typeface="PT Serif"/>
                              </a:rPr>
                              <m:t>𝑖</m:t>
                            </m:r>
                          </m:sub>
                        </m:sSub>
                        <m:r>
                          <a:rPr lang="en-US" sz="2000" b="0" i="1" smtClean="0">
                            <a:solidFill>
                              <a:schemeClr val="dk2"/>
                            </a:solidFill>
                            <a:latin typeface="Cambria Math" panose="02040503050406030204" pitchFamily="18" charset="0"/>
                            <a:sym typeface="PT Serif"/>
                          </a:rPr>
                          <m:t> + </m:t>
                        </m:r>
                        <m:r>
                          <a:rPr lang="en-US" sz="2000" b="0" i="1" smtClean="0">
                            <a:solidFill>
                              <a:schemeClr val="dk2"/>
                            </a:solidFill>
                            <a:latin typeface="Cambria Math" panose="02040503050406030204" pitchFamily="18" charset="0"/>
                            <a:sym typeface="PT Serif"/>
                          </a:rPr>
                          <m:t>𝑠</m:t>
                        </m:r>
                        <m:sSub>
                          <m:sSubPr>
                            <m:ctrlPr>
                              <a:rPr lang="en-US" sz="2000" b="0" i="1" smtClean="0">
                                <a:solidFill>
                                  <a:schemeClr val="dk2"/>
                                </a:solidFill>
                                <a:latin typeface="Cambria Math" panose="02040503050406030204" pitchFamily="18" charset="0"/>
                                <a:sym typeface="PT Serif"/>
                              </a:rPr>
                            </m:ctrlPr>
                          </m:sSubPr>
                          <m:e>
                            <m:r>
                              <a:rPr lang="en-US" sz="2000" b="0" i="1" smtClean="0">
                                <a:solidFill>
                                  <a:schemeClr val="dk2"/>
                                </a:solidFill>
                                <a:latin typeface="Cambria Math" panose="02040503050406030204" pitchFamily="18" charset="0"/>
                                <a:sym typeface="PT Serif"/>
                              </a:rPr>
                              <m:t>𝑘</m:t>
                            </m:r>
                          </m:e>
                          <m:sub>
                            <m:r>
                              <a:rPr lang="en-US" sz="2000" b="0" i="1" smtClean="0">
                                <a:solidFill>
                                  <a:schemeClr val="dk2"/>
                                </a:solidFill>
                                <a:latin typeface="Cambria Math" panose="02040503050406030204" pitchFamily="18" charset="0"/>
                                <a:sym typeface="PT Serif"/>
                              </a:rPr>
                              <m:t>𝑗</m:t>
                            </m:r>
                          </m:sub>
                        </m:sSub>
                      </m:sup>
                    </m:sSup>
                  </m:oMath>
                </a14:m>
                <a:r>
                  <a:rPr lang="en-US" baseline="-25000" dirty="0">
                    <a:latin typeface="PT Serif"/>
                    <a:ea typeface="PT Serif"/>
                    <a:cs typeface="PT Serif"/>
                    <a:sym typeface="PT Serif"/>
                  </a:rPr>
                  <a:t> </a:t>
                </a:r>
                <a:endParaRPr lang="en-US" dirty="0">
                  <a:latin typeface="PT Serif"/>
                  <a:ea typeface="PT Serif"/>
                  <a:cs typeface="PT Serif"/>
                  <a:sym typeface="PT Serif"/>
                </a:endParaRPr>
              </a:p>
              <a:p>
                <a:pPr lvl="0">
                  <a:lnSpc>
                    <a:spcPct val="90000"/>
                  </a:lnSpc>
                  <a:spcBef>
                    <a:spcPts val="1200"/>
                  </a:spcBef>
                  <a:buClr>
                    <a:schemeClr val="dk1"/>
                  </a:buClr>
                  <a:buSzPts val="1100"/>
                </a:pPr>
                <a:r>
                  <a:rPr lang="en-US" sz="2000" b="1" dirty="0">
                    <a:solidFill>
                      <a:schemeClr val="bg2"/>
                    </a:solidFill>
                    <a:latin typeface="PT Serif"/>
                    <a:ea typeface="PT Serif"/>
                    <a:cs typeface="PT Serif"/>
                    <a:sym typeface="PT Serif"/>
                  </a:rPr>
                  <a:t>Trace</a:t>
                </a:r>
                <a:r>
                  <a:rPr lang="en-US" sz="2000" dirty="0">
                    <a:solidFill>
                      <a:schemeClr val="bg2"/>
                    </a:solidFill>
                    <a:latin typeface="PT Serif"/>
                    <a:ea typeface="PT Serif"/>
                    <a:cs typeface="PT Serif"/>
                    <a:sym typeface="PT Serif"/>
                  </a:rPr>
                  <a:t>(</a:t>
                </a:r>
                <a14:m>
                  <m:oMath xmlns:m="http://schemas.openxmlformats.org/officeDocument/2006/math">
                    <m:r>
                      <a:rPr lang="en-US" sz="2000" b="0" i="0" smtClean="0">
                        <a:solidFill>
                          <a:schemeClr val="dk2"/>
                        </a:solidFill>
                        <a:latin typeface="Cambria Math" panose="02040503050406030204" pitchFamily="18" charset="0"/>
                        <a:ea typeface="PT Serif"/>
                        <a:cs typeface="PT Serif"/>
                        <a:sym typeface="PT Serif"/>
                      </a:rPr>
                      <m:t> </m:t>
                    </m:r>
                    <m:r>
                      <a:rPr lang="en-US" sz="2000" i="1">
                        <a:solidFill>
                          <a:schemeClr val="dk2"/>
                        </a:solidFill>
                        <a:latin typeface="Cambria Math" panose="02040503050406030204" pitchFamily="18" charset="0"/>
                        <a:ea typeface="PT Serif"/>
                        <a:cs typeface="PT Serif"/>
                        <a:sym typeface="PT Serif"/>
                      </a:rPr>
                      <m:t>𝑝𝑘</m:t>
                    </m:r>
                  </m:oMath>
                </a14:m>
                <a:r>
                  <a:rPr lang="en-US" sz="2000" dirty="0">
                    <a:solidFill>
                      <a:schemeClr val="bg2"/>
                    </a:solidFill>
                    <a:latin typeface="PT Serif"/>
                    <a:ea typeface="PT Serif"/>
                    <a:cs typeface="PT Serif"/>
                    <a:sym typeface="PT Serif"/>
                  </a:rPr>
                  <a:t> ,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bg2"/>
                    </a:solidFill>
                    <a:latin typeface="PT Serif"/>
                    <a:ea typeface="PT Serif"/>
                    <a:cs typeface="PT Serif"/>
                    <a:sym typeface="PT Serif"/>
                  </a:rPr>
                  <a:t> , (</a:t>
                </a:r>
                <a:r>
                  <a:rPr lang="en-US" sz="2000" dirty="0">
                    <a:solidFill>
                      <a:schemeClr val="dk2"/>
                    </a:solidFill>
                    <a:latin typeface="PT Serif"/>
                    <a:ea typeface="PT Serif"/>
                    <a:cs typeface="PT Serif"/>
                    <a:sym typeface="PT Serif"/>
                  </a:rPr>
                  <a:t>𝜎 ,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𝐽</m:t>
                    </m:r>
                  </m:oMath>
                </a14:m>
                <a:r>
                  <a:rPr lang="en-US" sz="2000" dirty="0">
                    <a:solidFill>
                      <a:schemeClr val="bg2"/>
                    </a:solidFill>
                    <a:latin typeface="PT Serif"/>
                    <a:ea typeface="PT Serif"/>
                    <a:cs typeface="PT Serif"/>
                    <a:sym typeface="PT Serif"/>
                  </a:rPr>
                  <a:t> ) ) : return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𝐽</m:t>
                    </m:r>
                  </m:oMath>
                </a14:m>
                <a:endParaRPr sz="2000" dirty="0">
                  <a:latin typeface="PT Serif"/>
                  <a:ea typeface="PT Serif"/>
                  <a:cs typeface="PT Serif"/>
                  <a:sym typeface="PT Serif"/>
                </a:endParaRPr>
              </a:p>
            </p:txBody>
          </p:sp>
        </mc:Choice>
        <mc:Fallback xmlns="">
          <p:sp>
            <p:nvSpPr>
              <p:cNvPr id="977" name="Google Shape;977;p65"/>
              <p:cNvSpPr txBox="1">
                <a:spLocks noRot="1" noChangeAspect="1" noMove="1" noResize="1" noEditPoints="1" noAdjustHandles="1" noChangeArrowheads="1" noChangeShapeType="1" noTextEdit="1"/>
              </p:cNvSpPr>
              <p:nvPr/>
            </p:nvSpPr>
            <p:spPr>
              <a:xfrm>
                <a:off x="151220" y="2989206"/>
                <a:ext cx="8582100" cy="2055084"/>
              </a:xfrm>
              <a:prstGeom prst="rect">
                <a:avLst/>
              </a:prstGeom>
              <a:blipFill>
                <a:blip r:embed="rId3"/>
                <a:stretch>
                  <a:fillRect l="-888" b="-617"/>
                </a:stretch>
              </a:blipFill>
              <a:ln>
                <a:noFill/>
              </a:ln>
            </p:spPr>
            <p:txBody>
              <a:bodyPr/>
              <a:lstStyle/>
              <a:p>
                <a:r>
                  <a:rPr lang="en-US">
                    <a:noFill/>
                  </a:rPr>
                  <a:t> </a:t>
                </a:r>
              </a:p>
            </p:txBody>
          </p:sp>
        </mc:Fallback>
      </mc:AlternateContent>
      <p:sp>
        <p:nvSpPr>
          <p:cNvPr id="964" name="Google Shape;964;p65"/>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BLS-based ATS (no Proactive Refresh)</a:t>
            </a:r>
            <a:endParaRPr dirty="0"/>
          </a:p>
        </p:txBody>
      </p:sp>
      <p:pic>
        <p:nvPicPr>
          <p:cNvPr id="4" name="Google Shape;947;p64">
            <a:extLst>
              <a:ext uri="{FF2B5EF4-FFF2-40B4-BE49-F238E27FC236}">
                <a16:creationId xmlns:a16="http://schemas.microsoft.com/office/drawing/2014/main" id="{705EB364-29C6-3BD9-98DC-F49C125E8538}"/>
              </a:ext>
            </a:extLst>
          </p:cNvPr>
          <p:cNvPicPr preferRelativeResize="0"/>
          <p:nvPr/>
        </p:nvPicPr>
        <p:blipFill>
          <a:blip r:embed="rId4">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5" name="Google Shape;948;p64">
                <a:extLst>
                  <a:ext uri="{FF2B5EF4-FFF2-40B4-BE49-F238E27FC236}">
                    <a16:creationId xmlns:a16="http://schemas.microsoft.com/office/drawing/2014/main" id="{4BBFE7E6-E397-6E97-C7B0-28EF97811DBF}"/>
                  </a:ext>
                </a:extLst>
              </p:cNvPr>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5" name="Google Shape;948;p64">
                <a:extLst>
                  <a:ext uri="{FF2B5EF4-FFF2-40B4-BE49-F238E27FC236}">
                    <a16:creationId xmlns:a16="http://schemas.microsoft.com/office/drawing/2014/main" id="{4BBFE7E6-E397-6E97-C7B0-28EF97811DBF}"/>
                  </a:ext>
                </a:extLst>
              </p:cNvPr>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5"/>
                <a:stretch>
                  <a:fillRect/>
                </a:stretch>
              </a:blipFill>
              <a:ln>
                <a:noFill/>
              </a:ln>
            </p:spPr>
            <p:txBody>
              <a:bodyPr/>
              <a:lstStyle/>
              <a:p>
                <a:r>
                  <a:rPr lang="en-US">
                    <a:noFill/>
                  </a:rPr>
                  <a:t> </a:t>
                </a:r>
              </a:p>
            </p:txBody>
          </p:sp>
        </mc:Fallback>
      </mc:AlternateContent>
      <p:pic>
        <p:nvPicPr>
          <p:cNvPr id="6" name="Google Shape;950;p64">
            <a:extLst>
              <a:ext uri="{FF2B5EF4-FFF2-40B4-BE49-F238E27FC236}">
                <a16:creationId xmlns:a16="http://schemas.microsoft.com/office/drawing/2014/main" id="{53214649-74E6-F47B-89DE-0D0ED99CB451}"/>
              </a:ext>
            </a:extLst>
          </p:cNvPr>
          <p:cNvPicPr preferRelativeResize="0"/>
          <p:nvPr/>
        </p:nvPicPr>
        <p:blipFill>
          <a:blip r:embed="rId6">
            <a:alphaModFix/>
          </a:blip>
          <a:stretch>
            <a:fillRect/>
          </a:stretch>
        </p:blipFill>
        <p:spPr>
          <a:xfrm>
            <a:off x="5557000" y="1068279"/>
            <a:ext cx="834050" cy="1095717"/>
          </a:xfrm>
          <a:prstGeom prst="rect">
            <a:avLst/>
          </a:prstGeom>
          <a:noFill/>
          <a:ln>
            <a:noFill/>
          </a:ln>
        </p:spPr>
      </p:pic>
      <p:pic>
        <p:nvPicPr>
          <p:cNvPr id="7" name="Google Shape;952;p64">
            <a:extLst>
              <a:ext uri="{FF2B5EF4-FFF2-40B4-BE49-F238E27FC236}">
                <a16:creationId xmlns:a16="http://schemas.microsoft.com/office/drawing/2014/main" id="{533D3F09-B4BC-05A2-3E05-AF9EE944013C}"/>
              </a:ext>
            </a:extLst>
          </p:cNvPr>
          <p:cNvPicPr preferRelativeResize="0"/>
          <p:nvPr/>
        </p:nvPicPr>
        <p:blipFill>
          <a:blip r:embed="rId7">
            <a:alphaModFix/>
          </a:blip>
          <a:stretch>
            <a:fillRect/>
          </a:stretch>
        </p:blipFill>
        <p:spPr>
          <a:xfrm>
            <a:off x="7441640" y="1039679"/>
            <a:ext cx="909710" cy="1152900"/>
          </a:xfrm>
          <a:prstGeom prst="rect">
            <a:avLst/>
          </a:prstGeom>
          <a:noFill/>
          <a:ln>
            <a:noFill/>
          </a:ln>
        </p:spPr>
      </p:pic>
      <p:sp>
        <p:nvSpPr>
          <p:cNvPr id="8" name="Google Shape;954;p64">
            <a:extLst>
              <a:ext uri="{FF2B5EF4-FFF2-40B4-BE49-F238E27FC236}">
                <a16:creationId xmlns:a16="http://schemas.microsoft.com/office/drawing/2014/main" id="{0034E59E-F2CF-F02D-D5A3-11183000A81E}"/>
              </a:ext>
            </a:extLst>
          </p:cNvPr>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xmlns:a14="http://schemas.microsoft.com/office/drawing/2010/main">
        <mc:Choice Requires="a14">
          <p:sp>
            <p:nvSpPr>
              <p:cNvPr id="9" name="Google Shape;948;p64">
                <a:extLst>
                  <a:ext uri="{FF2B5EF4-FFF2-40B4-BE49-F238E27FC236}">
                    <a16:creationId xmlns:a16="http://schemas.microsoft.com/office/drawing/2014/main" id="{A42DA594-82D6-8B23-6985-78293A04B164}"/>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9" name="Google Shape;948;p64">
                <a:extLst>
                  <a:ext uri="{FF2B5EF4-FFF2-40B4-BE49-F238E27FC236}">
                    <a16:creationId xmlns:a16="http://schemas.microsoft.com/office/drawing/2014/main" id="{A42DA594-82D6-8B23-6985-78293A04B164}"/>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948;p64">
                <a:extLst>
                  <a:ext uri="{FF2B5EF4-FFF2-40B4-BE49-F238E27FC236}">
                    <a16:creationId xmlns:a16="http://schemas.microsoft.com/office/drawing/2014/main" id="{89EB5D53-B4CB-E996-04D5-EDF5D1FA35AC}"/>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10" name="Google Shape;948;p64">
                <a:extLst>
                  <a:ext uri="{FF2B5EF4-FFF2-40B4-BE49-F238E27FC236}">
                    <a16:creationId xmlns:a16="http://schemas.microsoft.com/office/drawing/2014/main" id="{89EB5D53-B4CB-E996-04D5-EDF5D1FA35AC}"/>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957;p64">
                <a:extLst>
                  <a:ext uri="{FF2B5EF4-FFF2-40B4-BE49-F238E27FC236}">
                    <a16:creationId xmlns:a16="http://schemas.microsoft.com/office/drawing/2014/main" id="{7BBD2473-A65A-E933-D8AA-E0BB5ABCC1E0}"/>
                  </a:ext>
                </a:extLst>
              </p:cNvPr>
              <p:cNvSpPr txBox="1"/>
              <p:nvPr/>
            </p:nvSpPr>
            <p:spPr>
              <a:xfrm>
                <a:off x="212720" y="1088713"/>
                <a:ext cx="3256036" cy="1566039"/>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b="0" dirty="0">
                    <a:solidFill>
                      <a:schemeClr val="bg2"/>
                    </a:solidFill>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xmlns="">
          <p:sp>
            <p:nvSpPr>
              <p:cNvPr id="11" name="Google Shape;957;p64">
                <a:extLst>
                  <a:ext uri="{FF2B5EF4-FFF2-40B4-BE49-F238E27FC236}">
                    <a16:creationId xmlns:a16="http://schemas.microsoft.com/office/drawing/2014/main" id="{7BBD2473-A65A-E933-D8AA-E0BB5ABCC1E0}"/>
                  </a:ext>
                </a:extLst>
              </p:cNvPr>
              <p:cNvSpPr txBox="1">
                <a:spLocks noRot="1" noChangeAspect="1" noMove="1" noResize="1" noEditPoints="1" noAdjustHandles="1" noChangeArrowheads="1" noChangeShapeType="1" noTextEdit="1"/>
              </p:cNvSpPr>
              <p:nvPr/>
            </p:nvSpPr>
            <p:spPr>
              <a:xfrm>
                <a:off x="212720" y="1088713"/>
                <a:ext cx="3256036" cy="1566039"/>
              </a:xfrm>
              <a:prstGeom prst="rect">
                <a:avLst/>
              </a:prstGeom>
              <a:blipFill>
                <a:blip r:embed="rId10"/>
                <a:stretch>
                  <a:fillRect l="-1163" b="-25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8151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7">
                                            <p:txEl>
                                              <p:pRg st="3" end="3"/>
                                            </p:txEl>
                                          </p:spTgt>
                                        </p:tgtEl>
                                        <p:attrNameLst>
                                          <p:attrName>style.visibility</p:attrName>
                                        </p:attrNameLst>
                                      </p:cBhvr>
                                      <p:to>
                                        <p:strVal val="visible"/>
                                      </p:to>
                                    </p:set>
                                    <p:animEffect transition="in" filter="fade">
                                      <p:cBhvr>
                                        <p:cTn id="7" dur="1000"/>
                                        <p:tgtEl>
                                          <p:spTgt spid="9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B6C4-BC1E-35DC-3FE1-E0E30F2F75D2}"/>
              </a:ext>
            </a:extLst>
          </p:cNvPr>
          <p:cNvSpPr>
            <a:spLocks noGrp="1"/>
          </p:cNvSpPr>
          <p:nvPr>
            <p:ph type="title"/>
          </p:nvPr>
        </p:nvSpPr>
        <p:spPr/>
        <p:txBody>
          <a:bodyPr>
            <a:normAutofit fontScale="90000"/>
          </a:bodyPr>
          <a:lstStyle/>
          <a:p>
            <a:r>
              <a:rPr lang="en-US" dirty="0"/>
              <a:t>Signatures</a:t>
            </a:r>
          </a:p>
        </p:txBody>
      </p:sp>
      <p:pic>
        <p:nvPicPr>
          <p:cNvPr id="4" name="Google Shape;74;p15">
            <a:extLst>
              <a:ext uri="{FF2B5EF4-FFF2-40B4-BE49-F238E27FC236}">
                <a16:creationId xmlns:a16="http://schemas.microsoft.com/office/drawing/2014/main" id="{60ADD3D3-F39B-4BF2-A0A0-4634959DDDDD}"/>
              </a:ext>
            </a:extLst>
          </p:cNvPr>
          <p:cNvPicPr preferRelativeResize="0"/>
          <p:nvPr/>
        </p:nvPicPr>
        <p:blipFill>
          <a:blip r:embed="rId3">
            <a:alphaModFix/>
          </a:blip>
          <a:stretch>
            <a:fillRect/>
          </a:stretch>
        </p:blipFill>
        <p:spPr>
          <a:xfrm>
            <a:off x="2520863" y="1526917"/>
            <a:ext cx="834050" cy="1152898"/>
          </a:xfrm>
          <a:prstGeom prst="rect">
            <a:avLst/>
          </a:prstGeom>
          <a:noFill/>
          <a:ln>
            <a:noFill/>
          </a:ln>
        </p:spPr>
      </p:pic>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530C6E67-3742-5E21-D1BF-59A763F197E3}"/>
                  </a:ext>
                </a:extLst>
              </p:cNvPr>
              <p:cNvSpPr txBox="1"/>
              <p:nvPr/>
            </p:nvSpPr>
            <p:spPr>
              <a:xfrm>
                <a:off x="2601984"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𝑠𝑘</m:t>
                      </m:r>
                    </m:oMath>
                  </m:oMathPara>
                </a14:m>
                <a:endParaRPr sz="2000" baseline="-25000" dirty="0"/>
              </a:p>
            </p:txBody>
          </p:sp>
        </mc:Choice>
        <mc:Fallback xmlns="">
          <p:sp>
            <p:nvSpPr>
              <p:cNvPr id="5" name="Google Shape;75;p15">
                <a:extLst>
                  <a:ext uri="{FF2B5EF4-FFF2-40B4-BE49-F238E27FC236}">
                    <a16:creationId xmlns:a16="http://schemas.microsoft.com/office/drawing/2014/main" id="{530C6E67-3742-5E21-D1BF-59A763F197E3}"/>
                  </a:ext>
                </a:extLst>
              </p:cNvPr>
              <p:cNvSpPr txBox="1">
                <a:spLocks noRot="1" noChangeAspect="1" noMove="1" noResize="1" noEditPoints="1" noAdjustHandles="1" noChangeArrowheads="1" noChangeShapeType="1" noTextEdit="1"/>
              </p:cNvSpPr>
              <p:nvPr/>
            </p:nvSpPr>
            <p:spPr>
              <a:xfrm>
                <a:off x="2601984" y="2517532"/>
                <a:ext cx="656512" cy="492412"/>
              </a:xfrm>
              <a:prstGeom prst="rect">
                <a:avLst/>
              </a:prstGeom>
              <a:blipFill>
                <a:blip r:embed="rId4"/>
                <a:stretch>
                  <a:fillRect/>
                </a:stretch>
              </a:blipFill>
              <a:ln>
                <a:no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B4FD8D9-5015-57DF-55F7-FF00A08DD625}"/>
              </a:ext>
            </a:extLst>
          </p:cNvPr>
          <p:cNvCxnSpPr>
            <a:cxnSpLocks/>
          </p:cNvCxnSpPr>
          <p:nvPr/>
        </p:nvCxnSpPr>
        <p:spPr>
          <a:xfrm>
            <a:off x="1530849" y="2763738"/>
            <a:ext cx="772965"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ED274A-F43E-8A31-D97A-9F1A0BC87797}"/>
              </a:ext>
            </a:extLst>
          </p:cNvPr>
          <p:cNvSpPr txBox="1"/>
          <p:nvPr/>
        </p:nvSpPr>
        <p:spPr>
          <a:xfrm>
            <a:off x="193420" y="2532905"/>
            <a:ext cx="1977682" cy="446276"/>
          </a:xfrm>
          <a:prstGeom prst="rect">
            <a:avLst/>
          </a:prstGeom>
          <a:noFill/>
          <a:ln>
            <a:noFill/>
          </a:ln>
        </p:spPr>
        <p:txBody>
          <a:bodyPr wrap="square" rtlCol="0">
            <a:spAutoFit/>
          </a:bodyPr>
          <a:lstStyle/>
          <a:p>
            <a:r>
              <a:rPr lang="en-US" sz="2300" dirty="0" err="1">
                <a:solidFill>
                  <a:schemeClr val="accent1">
                    <a:lumMod val="50000"/>
                  </a:schemeClr>
                </a:solidFill>
                <a:latin typeface="PT Serif" panose="020A0603040505020204" pitchFamily="18" charset="77"/>
              </a:rPr>
              <a:t>KeyGen</a:t>
            </a:r>
            <a:r>
              <a:rPr lang="en-US" sz="2300" dirty="0">
                <a:solidFill>
                  <a:schemeClr val="accent1">
                    <a:lumMod val="50000"/>
                  </a:schemeClr>
                </a:solidFill>
                <a:latin typeface="PT Serif" panose="020A0603040505020204" pitchFamily="18" charset="77"/>
              </a:rPr>
              <a:t>()</a:t>
            </a:r>
          </a:p>
        </p:txBody>
      </p:sp>
      <mc:AlternateContent xmlns:mc="http://schemas.openxmlformats.org/markup-compatibility/2006">
        <mc:Choice xmlns:a14="http://schemas.microsoft.com/office/drawing/2010/main" Requires="a14">
          <p:sp>
            <p:nvSpPr>
              <p:cNvPr id="8" name="Google Shape;86;p15">
                <a:extLst>
                  <a:ext uri="{FF2B5EF4-FFF2-40B4-BE49-F238E27FC236}">
                    <a16:creationId xmlns:a16="http://schemas.microsoft.com/office/drawing/2014/main" id="{67C95ACC-C3F9-45F9-2F67-02C4E393F602}"/>
                  </a:ext>
                </a:extLst>
              </p:cNvPr>
              <p:cNvSpPr txBox="1"/>
              <p:nvPr/>
            </p:nvSpPr>
            <p:spPr>
              <a:xfrm>
                <a:off x="3889969" y="2359507"/>
                <a:ext cx="1415735"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m:t>
                      </m:r>
                    </m:oMath>
                  </m:oMathPara>
                </a14:m>
                <a:endParaRPr sz="2000" baseline="-25000" dirty="0"/>
              </a:p>
            </p:txBody>
          </p:sp>
        </mc:Choice>
        <mc:Fallback>
          <p:sp>
            <p:nvSpPr>
              <p:cNvPr id="8" name="Google Shape;86;p15">
                <a:extLst>
                  <a:ext uri="{FF2B5EF4-FFF2-40B4-BE49-F238E27FC236}">
                    <a16:creationId xmlns:a16="http://schemas.microsoft.com/office/drawing/2014/main" id="{67C95ACC-C3F9-45F9-2F67-02C4E393F602}"/>
                  </a:ext>
                </a:extLst>
              </p:cNvPr>
              <p:cNvSpPr txBox="1">
                <a:spLocks noRot="1" noChangeAspect="1" noMove="1" noResize="1" noEditPoints="1" noAdjustHandles="1" noChangeArrowheads="1" noChangeShapeType="1" noTextEdit="1"/>
              </p:cNvSpPr>
              <p:nvPr/>
            </p:nvSpPr>
            <p:spPr>
              <a:xfrm>
                <a:off x="3889969" y="2359507"/>
                <a:ext cx="1415735" cy="793072"/>
              </a:xfrm>
              <a:prstGeom prst="rect">
                <a:avLst/>
              </a:prstGeom>
              <a:blipFill>
                <a:blip r:embed="rId5"/>
                <a:stretch>
                  <a:fillRect l="-4464" r="-1786" b="-15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A18389-2798-53C6-DF5E-682693DDEA4B}"/>
                  </a:ext>
                </a:extLst>
              </p:cNvPr>
              <p:cNvSpPr txBox="1"/>
              <p:nvPr/>
            </p:nvSpPr>
            <p:spPr>
              <a:xfrm>
                <a:off x="2217106" y="670800"/>
                <a:ext cx="142626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Message </a:t>
                </a:r>
                <a14:m>
                  <m:oMath xmlns:m="http://schemas.openxmlformats.org/officeDocument/2006/math">
                    <m:r>
                      <a:rPr lang="en-US" sz="2000" i="1">
                        <a:solidFill>
                          <a:schemeClr val="bg2"/>
                        </a:solidFill>
                        <a:latin typeface="Cambria Math" panose="02040503050406030204" pitchFamily="18" charset="0"/>
                      </a:rPr>
                      <m:t>𝑚</m:t>
                    </m:r>
                  </m:oMath>
                </a14:m>
                <a:endParaRPr lang="en-US" sz="2000" dirty="0">
                  <a:solidFill>
                    <a:schemeClr val="bg2"/>
                  </a:solidFill>
                  <a:latin typeface="PT Serif" panose="020A0603040505020204" pitchFamily="18" charset="77"/>
                </a:endParaRPr>
              </a:p>
            </p:txBody>
          </p:sp>
        </mc:Choice>
        <mc:Fallback xmlns="">
          <p:sp>
            <p:nvSpPr>
              <p:cNvPr id="9" name="TextBox 8">
                <a:extLst>
                  <a:ext uri="{FF2B5EF4-FFF2-40B4-BE49-F238E27FC236}">
                    <a16:creationId xmlns:a16="http://schemas.microsoft.com/office/drawing/2014/main" id="{E1A18389-2798-53C6-DF5E-682693DDEA4B}"/>
                  </a:ext>
                </a:extLst>
              </p:cNvPr>
              <p:cNvSpPr txBox="1">
                <a:spLocks noRot="1" noChangeAspect="1" noMove="1" noResize="1" noEditPoints="1" noAdjustHandles="1" noChangeArrowheads="1" noChangeShapeType="1" noTextEdit="1"/>
              </p:cNvSpPr>
              <p:nvPr/>
            </p:nvSpPr>
            <p:spPr>
              <a:xfrm>
                <a:off x="2217106" y="670800"/>
                <a:ext cx="1426268" cy="400110"/>
              </a:xfrm>
              <a:prstGeom prst="rect">
                <a:avLst/>
              </a:prstGeom>
              <a:blipFill>
                <a:blip r:embed="rId6"/>
                <a:stretch>
                  <a:fillRect l="-4386" t="-6061" b="-24242"/>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6C2FA9A-B4CA-C9A8-F826-D7AC71382A29}"/>
              </a:ext>
            </a:extLst>
          </p:cNvPr>
          <p:cNvCxnSpPr>
            <a:cxnSpLocks/>
            <a:stCxn id="9" idx="2"/>
            <a:endCxn id="4" idx="0"/>
          </p:cNvCxnSpPr>
          <p:nvPr/>
        </p:nvCxnSpPr>
        <p:spPr>
          <a:xfrm>
            <a:off x="2930240" y="1070910"/>
            <a:ext cx="7648" cy="45600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16E211-F6A2-C576-710E-DB0E5A3F2E97}"/>
              </a:ext>
            </a:extLst>
          </p:cNvPr>
          <p:cNvCxnSpPr>
            <a:cxnSpLocks/>
            <a:stCxn id="5" idx="2"/>
            <a:endCxn id="15" idx="0"/>
          </p:cNvCxnSpPr>
          <p:nvPr/>
        </p:nvCxnSpPr>
        <p:spPr>
          <a:xfrm>
            <a:off x="2930240" y="3009944"/>
            <a:ext cx="0" cy="100155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18C143-074B-3C5F-DE90-2019140D0331}"/>
              </a:ext>
            </a:extLst>
          </p:cNvPr>
          <p:cNvSpPr txBox="1"/>
          <p:nvPr/>
        </p:nvSpPr>
        <p:spPr>
          <a:xfrm>
            <a:off x="2751336" y="4011502"/>
            <a:ext cx="357808" cy="461665"/>
          </a:xfrm>
          <a:prstGeom prst="rect">
            <a:avLst/>
          </a:prstGeom>
          <a:noFill/>
        </p:spPr>
        <p:txBody>
          <a:bodyPr wrap="square" rtlCol="0">
            <a:spAutoFit/>
          </a:bodyPr>
          <a:lstStyle/>
          <a:p>
            <a:r>
              <a:rPr lang="en" sz="2300" dirty="0">
                <a:solidFill>
                  <a:schemeClr val="bg2"/>
                </a:solidFill>
                <a:latin typeface="PT Serif"/>
                <a:ea typeface="PT Serif"/>
                <a:cs typeface="PT Serif"/>
                <a:sym typeface="PT Serif"/>
              </a:rPr>
              <a:t>𝝈</a:t>
            </a:r>
            <a:endParaRPr lang="en-US" sz="2300" dirty="0">
              <a:solidFill>
                <a:schemeClr val="bg2"/>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66F9A4-D74A-6E38-651E-799BD79065B6}"/>
                  </a:ext>
                </a:extLst>
              </p:cNvPr>
              <p:cNvSpPr txBox="1"/>
              <p:nvPr/>
            </p:nvSpPr>
            <p:spPr>
              <a:xfrm>
                <a:off x="1343902" y="3279890"/>
                <a:ext cx="1645356"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Sign(</a:t>
                </a:r>
                <a14:m>
                  <m:oMath xmlns:m="http://schemas.openxmlformats.org/officeDocument/2006/math">
                    <m:r>
                      <a:rPr lang="en-US" sz="2300" b="0" i="1" smtClean="0">
                        <a:solidFill>
                          <a:schemeClr val="accent1">
                            <a:lumMod val="50000"/>
                          </a:schemeClr>
                        </a:solidFill>
                        <a:latin typeface="Cambria Math" panose="02040503050406030204" pitchFamily="18" charset="0"/>
                      </a:rPr>
                      <m:t>𝑠𝑘</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oMath>
                </a14:m>
                <a:r>
                  <a:rPr lang="en-US" sz="2300" dirty="0">
                    <a:solidFill>
                      <a:schemeClr val="accent1">
                        <a:lumMod val="50000"/>
                      </a:schemeClr>
                    </a:solidFill>
                    <a:latin typeface="PT Serif" panose="020A0603040505020204" pitchFamily="18" charset="77"/>
                  </a:rPr>
                  <a:t>)</a:t>
                </a:r>
              </a:p>
            </p:txBody>
          </p:sp>
        </mc:Choice>
        <mc:Fallback xmlns="">
          <p:sp>
            <p:nvSpPr>
              <p:cNvPr id="17" name="TextBox 16">
                <a:extLst>
                  <a:ext uri="{FF2B5EF4-FFF2-40B4-BE49-F238E27FC236}">
                    <a16:creationId xmlns:a16="http://schemas.microsoft.com/office/drawing/2014/main" id="{1B66F9A4-D74A-6E38-651E-799BD79065B6}"/>
                  </a:ext>
                </a:extLst>
              </p:cNvPr>
              <p:cNvSpPr txBox="1">
                <a:spLocks noRot="1" noChangeAspect="1" noMove="1" noResize="1" noEditPoints="1" noAdjustHandles="1" noChangeArrowheads="1" noChangeShapeType="1" noTextEdit="1"/>
              </p:cNvSpPr>
              <p:nvPr/>
            </p:nvSpPr>
            <p:spPr>
              <a:xfrm>
                <a:off x="1343902" y="3279890"/>
                <a:ext cx="1645356" cy="461665"/>
              </a:xfrm>
              <a:prstGeom prst="rect">
                <a:avLst/>
              </a:prstGeom>
              <a:blipFill>
                <a:blip r:embed="rId7"/>
                <a:stretch>
                  <a:fillRect l="-5344" t="-10811" r="-3817" b="-2702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F5ABBA0-0681-FE03-516A-C85EE2DE0655}"/>
                  </a:ext>
                </a:extLst>
              </p:cNvPr>
              <p:cNvSpPr txBox="1"/>
              <p:nvPr/>
            </p:nvSpPr>
            <p:spPr>
              <a:xfrm>
                <a:off x="3524519" y="3815077"/>
                <a:ext cx="2667213"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Verify(</a:t>
                </a:r>
                <a14:m>
                  <m:oMath xmlns:m="http://schemas.openxmlformats.org/officeDocument/2006/math">
                    <m:r>
                      <a:rPr lang="en-US" sz="2300" b="0" i="0"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𝑝𝑘</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 ,</m:t>
                    </m:r>
                    <m:r>
                      <a:rPr lang="en" sz="2300" i="1">
                        <a:solidFill>
                          <a:schemeClr val="accent1">
                            <a:lumMod val="50000"/>
                          </a:schemeClr>
                        </a:solidFill>
                        <a:latin typeface="Cambria Math" panose="02040503050406030204" pitchFamily="18" charset="0"/>
                        <a:ea typeface="PT Serif"/>
                        <a:cs typeface="PT Serif"/>
                        <a:sym typeface="PT Serif"/>
                      </a:rPr>
                      <m:t>𝜎</m:t>
                    </m:r>
                  </m:oMath>
                </a14:m>
                <a:r>
                  <a:rPr lang="en-US" sz="2300" dirty="0">
                    <a:solidFill>
                      <a:schemeClr val="accent1">
                        <a:lumMod val="50000"/>
                      </a:schemeClr>
                    </a:solidFill>
                    <a:latin typeface="PT Serif" panose="020A0603040505020204" pitchFamily="18" charset="77"/>
                  </a:rPr>
                  <a:t>)</a:t>
                </a:r>
              </a:p>
            </p:txBody>
          </p:sp>
        </mc:Choice>
        <mc:Fallback>
          <p:sp>
            <p:nvSpPr>
              <p:cNvPr id="22" name="TextBox 21">
                <a:extLst>
                  <a:ext uri="{FF2B5EF4-FFF2-40B4-BE49-F238E27FC236}">
                    <a16:creationId xmlns:a16="http://schemas.microsoft.com/office/drawing/2014/main" id="{5F5ABBA0-0681-FE03-516A-C85EE2DE0655}"/>
                  </a:ext>
                </a:extLst>
              </p:cNvPr>
              <p:cNvSpPr txBox="1">
                <a:spLocks noRot="1" noChangeAspect="1" noMove="1" noResize="1" noEditPoints="1" noAdjustHandles="1" noChangeArrowheads="1" noChangeShapeType="1" noTextEdit="1"/>
              </p:cNvSpPr>
              <p:nvPr/>
            </p:nvSpPr>
            <p:spPr>
              <a:xfrm>
                <a:off x="3524519" y="3815077"/>
                <a:ext cx="2667213" cy="461665"/>
              </a:xfrm>
              <a:prstGeom prst="rect">
                <a:avLst/>
              </a:prstGeom>
              <a:blipFill>
                <a:blip r:embed="rId8"/>
                <a:stretch>
                  <a:fillRect l="-3318" t="-10811" b="-27027"/>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46BD87ED-4922-91C7-B1F0-7BE6EC80CE24}"/>
              </a:ext>
            </a:extLst>
          </p:cNvPr>
          <p:cNvCxnSpPr>
            <a:cxnSpLocks/>
          </p:cNvCxnSpPr>
          <p:nvPr/>
        </p:nvCxnSpPr>
        <p:spPr>
          <a:xfrm>
            <a:off x="3477554" y="4245203"/>
            <a:ext cx="2378386"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654BB5-1AE7-7369-7890-49959FF4C169}"/>
              </a:ext>
            </a:extLst>
          </p:cNvPr>
          <p:cNvSpPr txBox="1"/>
          <p:nvPr/>
        </p:nvSpPr>
        <p:spPr>
          <a:xfrm>
            <a:off x="5939869" y="3982111"/>
            <a:ext cx="1064388" cy="446276"/>
          </a:xfrm>
          <a:prstGeom prst="rect">
            <a:avLst/>
          </a:prstGeom>
          <a:noFill/>
        </p:spPr>
        <p:txBody>
          <a:bodyPr wrap="square" rtlCol="0">
            <a:spAutoFit/>
          </a:bodyPr>
          <a:lstStyle/>
          <a:p>
            <a:r>
              <a:rPr lang="en-US" sz="2300" dirty="0">
                <a:solidFill>
                  <a:schemeClr val="bg2"/>
                </a:solidFill>
                <a:latin typeface="PT Serif" panose="020A0603040505020204" pitchFamily="18" charset="77"/>
              </a:rPr>
              <a:t>Valid!</a:t>
            </a:r>
          </a:p>
        </p:txBody>
      </p:sp>
    </p:spTree>
    <p:extLst>
      <p:ext uri="{BB962C8B-B14F-4D97-AF65-F5344CB8AC3E}">
        <p14:creationId xmlns:p14="http://schemas.microsoft.com/office/powerpoint/2010/main" val="353356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5" grpId="0"/>
      <p:bldP spid="17" grpId="0" animBg="1"/>
      <p:bldP spid="22" grpId="0" animBg="1"/>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1" name="Google Shape;1001;p67"/>
              <p:cNvSpPr txBox="1">
                <a:spLocks noGrp="1"/>
              </p:cNvSpPr>
              <p:nvPr>
                <p:ph type="body" idx="1"/>
              </p:nvPr>
            </p:nvSpPr>
            <p:spPr>
              <a:xfrm>
                <a:off x="163025" y="670800"/>
                <a:ext cx="8795100" cy="4317300"/>
              </a:xfrm>
              <a:prstGeom prst="rect">
                <a:avLst/>
              </a:prstGeom>
            </p:spPr>
            <p:txBody>
              <a:bodyPr spcFirstLastPara="1" wrap="square" lIns="91425" tIns="91425" rIns="91425" bIns="91425" anchor="t" anchorCtr="0">
                <a:normAutofit/>
              </a:bodyPr>
              <a:lstStyle/>
              <a:p>
                <a:pPr marL="0" lvl="0" indent="0">
                  <a:lnSpc>
                    <a:spcPct val="85000"/>
                  </a:lnSpc>
                  <a:buNone/>
                </a:pPr>
                <a:r>
                  <a:rPr lang="en-US" sz="2000" b="1" dirty="0"/>
                  <a:t>[HJKY95]:   </a:t>
                </a:r>
                <a:r>
                  <a:rPr lang="en-US" sz="2000" dirty="0"/>
                  <a:t>t-out-of-n   Shamir Sharing  of  0     →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 ,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 </m:t>
                    </m:r>
                  </m:oMath>
                </a14:m>
                <a:endParaRPr lang="en-US" sz="2000" dirty="0"/>
              </a:p>
              <a:p>
                <a:pPr marL="0" lvl="0" indent="0">
                  <a:spcBef>
                    <a:spcPts val="1200"/>
                  </a:spcBef>
                  <a:buClr>
                    <a:schemeClr val="dk1"/>
                  </a:buClr>
                  <a:buSzPts val="1100"/>
                  <a:buNone/>
                </a:pP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𝐽</m:t>
                        </m:r>
                      </m:sub>
                    </m:sSub>
                  </m:oMath>
                </a14:m>
                <a:r>
                  <a:rPr lang="ar-AE" sz="2000" dirty="0">
                    <a:solidFill>
                      <a:schemeClr val="bg2"/>
                    </a:solidFill>
                  </a:rPr>
                  <a:t> = </a:t>
                </a:r>
                <a14:m>
                  <m:oMath xmlns:m="http://schemas.openxmlformats.org/officeDocument/2006/math">
                    <m:sSup>
                      <m:sSupPr>
                        <m:ctrlPr>
                          <a:rPr lang="ar-AE" sz="2400" i="1">
                            <a:solidFill>
                              <a:schemeClr val="bg2"/>
                            </a:solidFill>
                            <a:latin typeface="Cambria Math" panose="02040503050406030204" pitchFamily="18" charset="0"/>
                          </a:rPr>
                        </m:ctrlPr>
                      </m:sSupPr>
                      <m:e>
                        <m:r>
                          <a:rPr lang="ar-AE" sz="2400" i="1">
                            <a:solidFill>
                              <a:schemeClr val="bg2"/>
                            </a:solidFill>
                            <a:latin typeface="Cambria Math" panose="02040503050406030204" pitchFamily="18" charset="0"/>
                          </a:rPr>
                          <m:t>𝑔</m:t>
                        </m:r>
                      </m:e>
                      <m:sup>
                        <m:r>
                          <a:rPr lang="ar-AE" sz="2400" i="1">
                            <a:solidFill>
                              <a:schemeClr val="bg2"/>
                            </a:solidFill>
                            <a:latin typeface="Cambria Math" panose="02040503050406030204" pitchFamily="18" charset="0"/>
                          </a:rPr>
                          <m:t> </m:t>
                        </m:r>
                        <m:nary>
                          <m:naryPr>
                            <m:chr m:val="∑"/>
                            <m:supHide m:val="on"/>
                            <m:ctrlPr>
                              <a:rPr lang="ar-AE" sz="2400" i="1">
                                <a:solidFill>
                                  <a:schemeClr val="bg2"/>
                                </a:solidFill>
                                <a:latin typeface="Cambria Math" panose="02040503050406030204" pitchFamily="18" charset="0"/>
                              </a:rPr>
                            </m:ctrlPr>
                          </m:naryPr>
                          <m:sub>
                            <m:r>
                              <m:rPr>
                                <m:brk m:alnAt="7"/>
                              </m:rPr>
                              <a:rPr lang="ar-AE" sz="2400" i="1">
                                <a:solidFill>
                                  <a:schemeClr val="bg2"/>
                                </a:solidFill>
                                <a:latin typeface="Cambria Math" panose="02040503050406030204" pitchFamily="18" charset="0"/>
                              </a:rPr>
                              <m:t> </m:t>
                            </m:r>
                            <m:r>
                              <a:rPr lang="ar-AE" sz="2400" i="1">
                                <a:solidFill>
                                  <a:schemeClr val="bg2"/>
                                </a:solidFill>
                                <a:latin typeface="Cambria Math" panose="02040503050406030204" pitchFamily="18" charset="0"/>
                              </a:rPr>
                              <m:t>𝑖</m:t>
                            </m:r>
                            <m:r>
                              <a:rPr lang="ar-AE" sz="2400" i="1">
                                <a:solidFill>
                                  <a:schemeClr val="bg2"/>
                                </a:solidFill>
                                <a:latin typeface="Cambria Math" panose="02040503050406030204" pitchFamily="18" charset="0"/>
                              </a:rPr>
                              <m:t> ∈ </m:t>
                            </m:r>
                            <m:r>
                              <a:rPr lang="ar-AE" sz="2400" i="1">
                                <a:solidFill>
                                  <a:schemeClr val="bg2"/>
                                </a:solidFill>
                                <a:latin typeface="Cambria Math" panose="02040503050406030204" pitchFamily="18" charset="0"/>
                              </a:rPr>
                              <m:t>𝐽</m:t>
                            </m:r>
                          </m:sub>
                          <m:sup/>
                          <m:e>
                            <m:r>
                              <a:rPr lang="ar-AE" sz="2400" i="1">
                                <a:solidFill>
                                  <a:schemeClr val="bg2"/>
                                </a:solidFill>
                                <a:latin typeface="Cambria Math" panose="02040503050406030204" pitchFamily="18" charset="0"/>
                              </a:rPr>
                              <m:t>𝑠</m:t>
                            </m:r>
                            <m:sSub>
                              <m:sSubPr>
                                <m:ctrlPr>
                                  <a:rPr lang="ar-AE" sz="2400" i="1">
                                    <a:solidFill>
                                      <a:schemeClr val="bg2"/>
                                    </a:solidFill>
                                    <a:latin typeface="Cambria Math" panose="02040503050406030204" pitchFamily="18" charset="0"/>
                                  </a:rPr>
                                </m:ctrlPr>
                              </m:sSubPr>
                              <m:e>
                                <m:r>
                                  <a:rPr lang="ar-AE" sz="2400" i="1">
                                    <a:solidFill>
                                      <a:schemeClr val="bg2"/>
                                    </a:solidFill>
                                    <a:latin typeface="Cambria Math" panose="02040503050406030204" pitchFamily="18" charset="0"/>
                                  </a:rPr>
                                  <m:t>𝑘</m:t>
                                </m:r>
                              </m:e>
                              <m:sub>
                                <m:r>
                                  <a:rPr lang="ar-AE" sz="2400" i="1">
                                    <a:solidFill>
                                      <a:schemeClr val="bg2"/>
                                    </a:solidFill>
                                    <a:latin typeface="Cambria Math" panose="02040503050406030204" pitchFamily="18" charset="0"/>
                                  </a:rPr>
                                  <m:t>𝑖</m:t>
                                </m:r>
                              </m:sub>
                            </m:sSub>
                          </m:e>
                        </m:nary>
                      </m:sup>
                    </m:sSup>
                  </m:oMath>
                </a14:m>
                <a:endParaRPr lang="en-US" sz="2000" dirty="0"/>
              </a:p>
              <a:p>
                <a:pPr marL="0" lvl="0" indent="0" algn="l" rtl="0">
                  <a:lnSpc>
                    <a:spcPct val="85000"/>
                  </a:lnSpc>
                  <a:spcBef>
                    <a:spcPts val="1200"/>
                  </a:spcBef>
                  <a:spcAft>
                    <a:spcPts val="0"/>
                  </a:spcAft>
                  <a:buNone/>
                </a:pPr>
                <a:endParaRPr lang="en-US" sz="2000" dirty="0"/>
              </a:p>
              <a:p>
                <a:pPr marL="0" lvl="0" indent="0" algn="l" rtl="0">
                  <a:lnSpc>
                    <a:spcPct val="85000"/>
                  </a:lnSpc>
                  <a:spcBef>
                    <a:spcPts val="1200"/>
                  </a:spcBef>
                  <a:spcAft>
                    <a:spcPts val="0"/>
                  </a:spcAft>
                  <a:buNone/>
                </a:pPr>
                <a:endParaRPr lang="en-US" sz="2000" dirty="0"/>
              </a:p>
              <a:p>
                <a:pPr marL="0" indent="0">
                  <a:lnSpc>
                    <a:spcPct val="50000"/>
                  </a:lnSpc>
                  <a:spcBef>
                    <a:spcPts val="1200"/>
                  </a:spcBef>
                  <a:buClr>
                    <a:schemeClr val="dk1"/>
                  </a:buClr>
                  <a:buSzPts val="1100"/>
                  <a:buNone/>
                </a:pPr>
                <a:endParaRPr lang="en-US" sz="2000" b="1" dirty="0"/>
              </a:p>
              <a:p>
                <a:pPr marL="0" indent="0">
                  <a:lnSpc>
                    <a:spcPct val="50000"/>
                  </a:lnSpc>
                  <a:spcBef>
                    <a:spcPts val="1200"/>
                  </a:spcBef>
                  <a:buClr>
                    <a:schemeClr val="dk1"/>
                  </a:buClr>
                  <a:buSzPts val="1100"/>
                  <a:buNone/>
                </a:pPr>
                <a:endParaRPr lang="en-US" sz="2000" b="1" dirty="0"/>
              </a:p>
              <a:p>
                <a:pPr marL="0" indent="0">
                  <a:lnSpc>
                    <a:spcPct val="100000"/>
                  </a:lnSpc>
                  <a:spcBef>
                    <a:spcPts val="1200"/>
                  </a:spcBef>
                  <a:buClr>
                    <a:schemeClr val="dk1"/>
                  </a:buClr>
                  <a:buSzPts val="1100"/>
                  <a:buNone/>
                </a:pP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oMath>
                </a14:m>
                <a:r>
                  <a:rPr lang="en-US" sz="2200" dirty="0">
                    <a:latin typeface="PT Serif" panose="020A0603040505020204" pitchFamily="18" charset="77"/>
                  </a:rPr>
                  <a:t> </a:t>
                </a:r>
                <a:r>
                  <a:rPr lang="en-US" sz="2200" dirty="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𝐻</m:t>
                        </m:r>
                        <m:r>
                          <a:rPr lang="en-US" sz="2200" i="1">
                            <a:latin typeface="Cambria Math" panose="02040503050406030204" pitchFamily="18" charset="0"/>
                          </a:rPr>
                          <m:t>(</m:t>
                        </m:r>
                        <m:r>
                          <a:rPr lang="en-US" sz="2200" i="1">
                            <a:latin typeface="Cambria Math" panose="02040503050406030204" pitchFamily="18" charset="0"/>
                          </a:rPr>
                          <m:t>𝑚</m:t>
                        </m:r>
                        <m:r>
                          <a:rPr lang="en-US" sz="2200" i="1">
                            <a:latin typeface="Cambria Math" panose="02040503050406030204" pitchFamily="18" charset="0"/>
                          </a:rPr>
                          <m:t>)</m:t>
                        </m:r>
                      </m:e>
                      <m:sup>
                        <m:r>
                          <a:rPr lang="en-US" sz="2200" i="1">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a:rPr lang="en-US" sz="2200" i="1">
                                <a:latin typeface="Cambria Math" panose="02040503050406030204" pitchFamily="18" charset="0"/>
                              </a:rPr>
                              <m:t>𝑖</m:t>
                            </m:r>
                          </m:sub>
                          <m:sup>
                            <m:r>
                              <a:rPr lang="en-US" sz="2200" b="0" i="1" smtClean="0">
                                <a:latin typeface="Cambria Math" panose="02040503050406030204" pitchFamily="18" charset="0"/>
                              </a:rPr>
                              <m:t>′</m:t>
                            </m:r>
                          </m:sup>
                        </m:sSubSup>
                        <m:r>
                          <a:rPr lang="en-US" sz="2200" i="1">
                            <a:latin typeface="Cambria Math" panose="02040503050406030204" pitchFamily="18" charset="0"/>
                          </a:rPr>
                          <m:t> + </m:t>
                        </m:r>
                        <m:r>
                          <a:rPr lang="en-US" sz="2200" i="1">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a:rPr lang="en-US" sz="2200" i="1">
                                <a:latin typeface="Cambria Math" panose="02040503050406030204" pitchFamily="18" charset="0"/>
                              </a:rPr>
                              <m:t>𝑗</m:t>
                            </m:r>
                          </m:sub>
                          <m:sup>
                            <m:r>
                              <a:rPr lang="en-US" sz="2200" b="0" i="1" smtClean="0">
                                <a:latin typeface="Cambria Math" panose="02040503050406030204" pitchFamily="18" charset="0"/>
                              </a:rPr>
                              <m:t>′</m:t>
                            </m:r>
                          </m:sup>
                        </m:sSubSup>
                      </m:sup>
                    </m:sSup>
                  </m:oMath>
                </a14:m>
                <a:r>
                  <a:rPr lang="en-US" sz="2200" dirty="0"/>
                  <a:t> =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𝐻</m:t>
                        </m:r>
                        <m:r>
                          <a:rPr lang="en-US" sz="2200" i="1">
                            <a:latin typeface="Cambria Math" panose="02040503050406030204" pitchFamily="18" charset="0"/>
                          </a:rPr>
                          <m:t>(</m:t>
                        </m:r>
                        <m:r>
                          <a:rPr lang="en-US" sz="2200" i="1">
                            <a:latin typeface="Cambria Math" panose="02040503050406030204" pitchFamily="18" charset="0"/>
                          </a:rPr>
                          <m:t>𝑚</m:t>
                        </m:r>
                        <m:r>
                          <a:rPr lang="en-US" sz="2200" i="1">
                            <a:latin typeface="Cambria Math" panose="02040503050406030204" pitchFamily="18" charset="0"/>
                          </a:rPr>
                          <m:t>)</m:t>
                        </m:r>
                      </m:e>
                      <m:sup>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𝑖</m:t>
                            </m:r>
                          </m:sub>
                        </m:sSub>
                        <m:r>
                          <a:rPr lang="en-US" sz="2200" i="1">
                            <a:latin typeface="Cambria Math" panose="02040503050406030204" pitchFamily="18" charset="0"/>
                          </a:rPr>
                          <m:t> +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𝑗</m:t>
                            </m:r>
                          </m:sub>
                        </m:sSub>
                        <m:r>
                          <a:rPr lang="en-US" sz="2200" b="0" i="1" smtClean="0">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𝛿</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𝛿</m:t>
                            </m:r>
                          </m:e>
                          <m:sub>
                            <m:r>
                              <a:rPr lang="en-US" sz="2200" b="0" i="1" smtClean="0">
                                <a:latin typeface="Cambria Math" panose="02040503050406030204" pitchFamily="18" charset="0"/>
                                <a:ea typeface="Cambria Math" panose="02040503050406030204" pitchFamily="18" charset="0"/>
                              </a:rPr>
                              <m:t>𝑗</m:t>
                            </m:r>
                          </m:sub>
                        </m:sSub>
                      </m:sup>
                    </m:sSup>
                  </m:oMath>
                </a14:m>
                <a:endParaRPr lang="en-US" sz="2200" baseline="30000" dirty="0"/>
              </a:p>
              <a:p>
                <a:pPr marL="0" indent="0">
                  <a:lnSpc>
                    <a:spcPct val="100000"/>
                  </a:lnSpc>
                  <a:spcBef>
                    <a:spcPts val="1200"/>
                  </a:spcBef>
                  <a:buClr>
                    <a:schemeClr val="dk1"/>
                  </a:buClr>
                  <a:buSzPts val="1100"/>
                  <a:buNone/>
                </a:pPr>
                <a:r>
                  <a:rPr lang="en-US" sz="2000" dirty="0">
                    <a:latin typeface="PT Serif" panose="020A0603040505020204" pitchFamily="18" charset="77"/>
                  </a:rPr>
                  <a:t>Is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ea typeface="Cambria Math" panose="02040503050406030204" pitchFamily="18" charset="0"/>
                          </a:rPr>
                          <m:t>′</m:t>
                        </m:r>
                      </m:sup>
                    </m:sSup>
                  </m:oMath>
                </a14:m>
                <a:r>
                  <a:rPr lang="en-US" sz="2000" dirty="0">
                    <a:latin typeface="PT Serif" panose="020A0603040505020204" pitchFamily="18" charset="77"/>
                  </a:rPr>
                  <a:t> a valid sig  </a:t>
                </a:r>
                <a:r>
                  <a:rPr lang="en-US" sz="2000" dirty="0" err="1">
                    <a:latin typeface="PT Serif" panose="020A0603040505020204" pitchFamily="18" charset="77"/>
                  </a:rPr>
                  <a:t>w.r.t</a:t>
                </a:r>
                <a:r>
                  <a:rPr lang="en-US" sz="2000" dirty="0">
                    <a:latin typeface="PT Serif" panose="020A0603040505020204" pitchFamily="18" charset="77"/>
                  </a:rPr>
                  <a:t>  </a:t>
                </a:r>
                <a14:m>
                  <m:oMath xmlns:m="http://schemas.openxmlformats.org/officeDocument/2006/math">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200" dirty="0"/>
                  <a:t> =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𝑖</m:t>
                            </m:r>
                          </m:sub>
                        </m:sSub>
                        <m:r>
                          <a:rPr lang="en-US" sz="2200" i="1">
                            <a:latin typeface="Cambria Math" panose="02040503050406030204" pitchFamily="18" charset="0"/>
                          </a:rPr>
                          <m:t> +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𝑗</m:t>
                            </m:r>
                          </m:sub>
                        </m:sSub>
                      </m:sup>
                    </m:sSup>
                    <m:r>
                      <a:rPr lang="en-US" sz="2200" i="1">
                        <a:latin typeface="Cambria Math" panose="02040503050406030204" pitchFamily="18" charset="0"/>
                      </a:rPr>
                      <m:t> </m:t>
                    </m:r>
                    <m:r>
                      <a:rPr lang="en-US" sz="2200" b="0" i="1" smtClean="0">
                        <a:latin typeface="Cambria Math" panose="02040503050406030204" pitchFamily="18" charset="0"/>
                      </a:rPr>
                      <m:t>?</m:t>
                    </m:r>
                  </m:oMath>
                </a14:m>
                <a:endParaRPr lang="en" sz="2200" baseline="30000" dirty="0"/>
              </a:p>
            </p:txBody>
          </p:sp>
        </mc:Choice>
        <mc:Fallback xmlns="">
          <p:sp>
            <p:nvSpPr>
              <p:cNvPr id="1001" name="Google Shape;1001;p67"/>
              <p:cNvSpPr txBox="1">
                <a:spLocks noGrp="1" noRot="1" noChangeAspect="1" noMove="1" noResize="1" noEditPoints="1" noAdjustHandles="1" noChangeArrowheads="1" noChangeShapeType="1" noTextEdit="1"/>
              </p:cNvSpPr>
              <p:nvPr>
                <p:ph type="body" idx="1"/>
              </p:nvPr>
            </p:nvSpPr>
            <p:spPr>
              <a:xfrm>
                <a:off x="163025" y="670800"/>
                <a:ext cx="8795100" cy="4317300"/>
              </a:xfrm>
              <a:prstGeom prst="rect">
                <a:avLst/>
              </a:prstGeom>
              <a:blipFill>
                <a:blip r:embed="rId3"/>
                <a:stretch>
                  <a:fillRect l="-720" t="-880"/>
                </a:stretch>
              </a:blipFill>
            </p:spPr>
            <p:txBody>
              <a:bodyPr/>
              <a:lstStyle/>
              <a:p>
                <a:r>
                  <a:rPr lang="en-US">
                    <a:noFill/>
                  </a:rPr>
                  <a:t> </a:t>
                </a:r>
              </a:p>
            </p:txBody>
          </p:sp>
        </mc:Fallback>
      </mc:AlternateContent>
      <p:sp>
        <p:nvSpPr>
          <p:cNvPr id="997" name="Google Shape;997;p67"/>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Adding Proactive Refresh to BLS-based ATS - Attempt 1</a:t>
            </a:r>
            <a:endParaRPr dirty="0"/>
          </a:p>
        </p:txBody>
      </p:sp>
      <p:pic>
        <p:nvPicPr>
          <p:cNvPr id="1009" name="Google Shape;1009;p67"/>
          <p:cNvPicPr preferRelativeResize="0"/>
          <p:nvPr/>
        </p:nvPicPr>
        <p:blipFill>
          <a:blip r:embed="rId4">
            <a:alphaModFix/>
          </a:blip>
          <a:stretch>
            <a:fillRect/>
          </a:stretch>
        </p:blipFill>
        <p:spPr>
          <a:xfrm>
            <a:off x="8309225" y="4167429"/>
            <a:ext cx="575350" cy="573610"/>
          </a:xfrm>
          <a:prstGeom prst="rect">
            <a:avLst/>
          </a:prstGeom>
          <a:noFill/>
          <a:ln>
            <a:noFill/>
          </a:ln>
        </p:spPr>
      </p:pic>
      <p:sp>
        <p:nvSpPr>
          <p:cNvPr id="2" name="Google Shape;525;p45">
            <a:extLst>
              <a:ext uri="{FF2B5EF4-FFF2-40B4-BE49-F238E27FC236}">
                <a16:creationId xmlns:a16="http://schemas.microsoft.com/office/drawing/2014/main" id="{AEADFE3B-03EA-8C87-26A8-D5C3A0805D24}"/>
              </a:ext>
            </a:extLst>
          </p:cNvPr>
          <p:cNvSpPr/>
          <p:nvPr/>
        </p:nvSpPr>
        <p:spPr>
          <a:xfrm>
            <a:off x="3950120" y="3970878"/>
            <a:ext cx="4303643"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PT Serif" panose="020A0603040505020204" pitchFamily="18" charset="77"/>
                <a:ea typeface="PT Serif"/>
                <a:cs typeface="PT Serif"/>
                <a:sym typeface="PT Serif"/>
              </a:rPr>
              <a:t>No, since </a:t>
            </a:r>
            <a:r>
              <a:rPr lang="en" sz="2000" dirty="0">
                <a:latin typeface="PT Serif" panose="020A0603040505020204" pitchFamily="18" charset="77"/>
              </a:rPr>
              <a:t>𝛿</a:t>
            </a:r>
            <a:r>
              <a:rPr lang="en-US" sz="2000" baseline="-25000" dirty="0" err="1">
                <a:latin typeface="PT Serif" panose="020A0603040505020204" pitchFamily="18" charset="77"/>
              </a:rPr>
              <a:t>i</a:t>
            </a:r>
            <a:r>
              <a:rPr lang="en" sz="2000" baseline="-25000" dirty="0">
                <a:latin typeface="PT Serif" panose="020A0603040505020204" pitchFamily="18" charset="77"/>
              </a:rPr>
              <a:t> </a:t>
            </a:r>
            <a:r>
              <a:rPr lang="en" sz="2000" dirty="0">
                <a:latin typeface="PT Serif" panose="020A0603040505020204" pitchFamily="18" charset="77"/>
              </a:rPr>
              <a:t>+ 𝛿</a:t>
            </a:r>
            <a:r>
              <a:rPr lang="en-US" sz="2000" baseline="-25000" dirty="0">
                <a:latin typeface="PT Serif" panose="020A0603040505020204" pitchFamily="18" charset="77"/>
              </a:rPr>
              <a:t>j</a:t>
            </a:r>
            <a:r>
              <a:rPr lang="en" sz="2000" dirty="0">
                <a:latin typeface="PT Serif" panose="020A0603040505020204" pitchFamily="18" charset="77"/>
              </a:rPr>
              <a:t> </a:t>
            </a:r>
            <a:r>
              <a:rPr lang="en-US" sz="2000" dirty="0" err="1">
                <a:latin typeface="PT Serif" panose="020A0603040505020204" pitchFamily="18" charset="77"/>
              </a:rPr>
              <a:t>i</a:t>
            </a:r>
            <a:r>
              <a:rPr lang="en" sz="2000" dirty="0">
                <a:latin typeface="PT Serif" panose="020A0603040505020204" pitchFamily="18" charset="77"/>
              </a:rPr>
              <a:t>s not 0</a:t>
            </a:r>
            <a:endParaRPr sz="2000" dirty="0">
              <a:latin typeface="PT Serif" panose="020A0603040505020204" pitchFamily="18" charset="77"/>
              <a:ea typeface="PT Serif"/>
              <a:cs typeface="PT Serif"/>
              <a:sym typeface="PT Serif"/>
            </a:endParaRPr>
          </a:p>
        </p:txBody>
      </p:sp>
      <p:pic>
        <p:nvPicPr>
          <p:cNvPr id="3" name="Google Shape;947;p64">
            <a:extLst>
              <a:ext uri="{FF2B5EF4-FFF2-40B4-BE49-F238E27FC236}">
                <a16:creationId xmlns:a16="http://schemas.microsoft.com/office/drawing/2014/main" id="{DC5ED413-9C23-F2DD-147F-AB6F7CB7BCEC}"/>
              </a:ext>
            </a:extLst>
          </p:cNvPr>
          <p:cNvPicPr preferRelativeResize="0"/>
          <p:nvPr/>
        </p:nvPicPr>
        <p:blipFill>
          <a:blip r:embed="rId5">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4" name="Google Shape;948;p64">
                <a:extLst>
                  <a:ext uri="{FF2B5EF4-FFF2-40B4-BE49-F238E27FC236}">
                    <a16:creationId xmlns:a16="http://schemas.microsoft.com/office/drawing/2014/main" id="{AA7F61DA-6C83-7E2A-BFC3-D4746FF04128}"/>
                  </a:ext>
                </a:extLst>
              </p:cNvPr>
              <p:cNvSpPr txBox="1"/>
              <p:nvPr/>
            </p:nvSpPr>
            <p:spPr>
              <a:xfrm>
                <a:off x="2994148"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1</m:t>
                          </m:r>
                        </m:sub>
                      </m:sSub>
                    </m:oMath>
                  </m:oMathPara>
                </a14:m>
                <a:endParaRPr sz="1600" dirty="0"/>
              </a:p>
            </p:txBody>
          </p:sp>
        </mc:Choice>
        <mc:Fallback xmlns="">
          <p:sp>
            <p:nvSpPr>
              <p:cNvPr id="4" name="Google Shape;948;p64">
                <a:extLst>
                  <a:ext uri="{FF2B5EF4-FFF2-40B4-BE49-F238E27FC236}">
                    <a16:creationId xmlns:a16="http://schemas.microsoft.com/office/drawing/2014/main" id="{AA7F61DA-6C83-7E2A-BFC3-D4746FF04128}"/>
                  </a:ext>
                </a:extLst>
              </p:cNvPr>
              <p:cNvSpPr txBox="1">
                <a:spLocks noRot="1" noChangeAspect="1" noMove="1" noResize="1" noEditPoints="1" noAdjustHandles="1" noChangeArrowheads="1" noChangeShapeType="1" noTextEdit="1"/>
              </p:cNvSpPr>
              <p:nvPr/>
            </p:nvSpPr>
            <p:spPr>
              <a:xfrm>
                <a:off x="2994148" y="2173289"/>
                <a:ext cx="1832903" cy="492412"/>
              </a:xfrm>
              <a:prstGeom prst="rect">
                <a:avLst/>
              </a:prstGeom>
              <a:blipFill>
                <a:blip r:embed="rId6"/>
                <a:stretch>
                  <a:fillRect/>
                </a:stretch>
              </a:blipFill>
              <a:ln>
                <a:noFill/>
              </a:ln>
            </p:spPr>
            <p:txBody>
              <a:bodyPr/>
              <a:lstStyle/>
              <a:p>
                <a:r>
                  <a:rPr lang="en-US">
                    <a:noFill/>
                  </a:rPr>
                  <a:t> </a:t>
                </a:r>
              </a:p>
            </p:txBody>
          </p:sp>
        </mc:Fallback>
      </mc:AlternateContent>
      <p:pic>
        <p:nvPicPr>
          <p:cNvPr id="5" name="Google Shape;950;p64">
            <a:extLst>
              <a:ext uri="{FF2B5EF4-FFF2-40B4-BE49-F238E27FC236}">
                <a16:creationId xmlns:a16="http://schemas.microsoft.com/office/drawing/2014/main" id="{D1FF8C23-F171-BCF7-A59A-FFE97A81F5FC}"/>
              </a:ext>
            </a:extLst>
          </p:cNvPr>
          <p:cNvPicPr preferRelativeResize="0"/>
          <p:nvPr/>
        </p:nvPicPr>
        <p:blipFill>
          <a:blip r:embed="rId7">
            <a:alphaModFix/>
          </a:blip>
          <a:stretch>
            <a:fillRect/>
          </a:stretch>
        </p:blipFill>
        <p:spPr>
          <a:xfrm>
            <a:off x="5557000" y="1068279"/>
            <a:ext cx="834050" cy="1095717"/>
          </a:xfrm>
          <a:prstGeom prst="rect">
            <a:avLst/>
          </a:prstGeom>
          <a:noFill/>
          <a:ln>
            <a:noFill/>
          </a:ln>
        </p:spPr>
      </p:pic>
      <p:pic>
        <p:nvPicPr>
          <p:cNvPr id="6" name="Google Shape;952;p64">
            <a:extLst>
              <a:ext uri="{FF2B5EF4-FFF2-40B4-BE49-F238E27FC236}">
                <a16:creationId xmlns:a16="http://schemas.microsoft.com/office/drawing/2014/main" id="{CE841560-598C-503C-5EBD-3EEC85DDFAAF}"/>
              </a:ext>
            </a:extLst>
          </p:cNvPr>
          <p:cNvPicPr preferRelativeResize="0"/>
          <p:nvPr/>
        </p:nvPicPr>
        <p:blipFill>
          <a:blip r:embed="rId8">
            <a:alphaModFix/>
          </a:blip>
          <a:stretch>
            <a:fillRect/>
          </a:stretch>
        </p:blipFill>
        <p:spPr>
          <a:xfrm>
            <a:off x="7441640" y="1039679"/>
            <a:ext cx="909710" cy="1152900"/>
          </a:xfrm>
          <a:prstGeom prst="rect">
            <a:avLst/>
          </a:prstGeom>
          <a:noFill/>
          <a:ln>
            <a:noFill/>
          </a:ln>
        </p:spPr>
      </p:pic>
      <mc:AlternateContent xmlns:mc="http://schemas.openxmlformats.org/markup-compatibility/2006" xmlns:a14="http://schemas.microsoft.com/office/drawing/2010/main">
        <mc:Choice Requires="a14">
          <p:sp>
            <p:nvSpPr>
              <p:cNvPr id="9" name="Google Shape;948;p64">
                <a:extLst>
                  <a:ext uri="{FF2B5EF4-FFF2-40B4-BE49-F238E27FC236}">
                    <a16:creationId xmlns:a16="http://schemas.microsoft.com/office/drawing/2014/main" id="{4721AD44-CC38-2244-7B93-A3EF8DE3A7B4}"/>
                  </a:ext>
                </a:extLst>
              </p:cNvPr>
              <p:cNvSpPr txBox="1"/>
              <p:nvPr/>
            </p:nvSpPr>
            <p:spPr>
              <a:xfrm>
                <a:off x="5048291"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2</m:t>
                          </m:r>
                        </m:sub>
                      </m:sSub>
                    </m:oMath>
                  </m:oMathPara>
                </a14:m>
                <a:endParaRPr sz="1600" dirty="0"/>
              </a:p>
            </p:txBody>
          </p:sp>
        </mc:Choice>
        <mc:Fallback xmlns="">
          <p:sp>
            <p:nvSpPr>
              <p:cNvPr id="9" name="Google Shape;948;p64">
                <a:extLst>
                  <a:ext uri="{FF2B5EF4-FFF2-40B4-BE49-F238E27FC236}">
                    <a16:creationId xmlns:a16="http://schemas.microsoft.com/office/drawing/2014/main" id="{4721AD44-CC38-2244-7B93-A3EF8DE3A7B4}"/>
                  </a:ext>
                </a:extLst>
              </p:cNvPr>
              <p:cNvSpPr txBox="1">
                <a:spLocks noRot="1" noChangeAspect="1" noMove="1" noResize="1" noEditPoints="1" noAdjustHandles="1" noChangeArrowheads="1" noChangeShapeType="1" noTextEdit="1"/>
              </p:cNvSpPr>
              <p:nvPr/>
            </p:nvSpPr>
            <p:spPr>
              <a:xfrm>
                <a:off x="5048291" y="2173289"/>
                <a:ext cx="1832903" cy="49241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948;p64">
                <a:extLst>
                  <a:ext uri="{FF2B5EF4-FFF2-40B4-BE49-F238E27FC236}">
                    <a16:creationId xmlns:a16="http://schemas.microsoft.com/office/drawing/2014/main" id="{CBD7FBED-27E7-9B67-C8B5-98EF2BEE41D1}"/>
                  </a:ext>
                </a:extLst>
              </p:cNvPr>
              <p:cNvSpPr txBox="1"/>
              <p:nvPr/>
            </p:nvSpPr>
            <p:spPr>
              <a:xfrm>
                <a:off x="7051672"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3</m:t>
                          </m:r>
                        </m:sub>
                      </m:sSub>
                    </m:oMath>
                  </m:oMathPara>
                </a14:m>
                <a:endParaRPr sz="1600" dirty="0"/>
              </a:p>
            </p:txBody>
          </p:sp>
        </mc:Choice>
        <mc:Fallback xmlns="">
          <p:sp>
            <p:nvSpPr>
              <p:cNvPr id="10" name="Google Shape;948;p64">
                <a:extLst>
                  <a:ext uri="{FF2B5EF4-FFF2-40B4-BE49-F238E27FC236}">
                    <a16:creationId xmlns:a16="http://schemas.microsoft.com/office/drawing/2014/main" id="{CBD7FBED-27E7-9B67-C8B5-98EF2BEE41D1}"/>
                  </a:ext>
                </a:extLst>
              </p:cNvPr>
              <p:cNvSpPr txBox="1">
                <a:spLocks noRot="1" noChangeAspect="1" noMove="1" noResize="1" noEditPoints="1" noAdjustHandles="1" noChangeArrowheads="1" noChangeShapeType="1" noTextEdit="1"/>
              </p:cNvSpPr>
              <p:nvPr/>
            </p:nvSpPr>
            <p:spPr>
              <a:xfrm>
                <a:off x="7051672" y="2173289"/>
                <a:ext cx="1832903" cy="492412"/>
              </a:xfrm>
              <a:prstGeom prst="rect">
                <a:avLst/>
              </a:prstGeom>
              <a:blipFill>
                <a:blip r:embed="rId10"/>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1">
                                            <p:txEl>
                                              <p:pRg st="0" end="0"/>
                                            </p:txEl>
                                          </p:spTgt>
                                        </p:tgtEl>
                                        <p:attrNameLst>
                                          <p:attrName>style.visibility</p:attrName>
                                        </p:attrNameLst>
                                      </p:cBhvr>
                                      <p:to>
                                        <p:strVal val="visible"/>
                                      </p:to>
                                    </p:set>
                                    <p:animEffect transition="in" filter="fade">
                                      <p:cBhvr>
                                        <p:cTn id="7" dur="1000"/>
                                        <p:tgtEl>
                                          <p:spTgt spid="10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01">
                                            <p:txEl>
                                              <p:pRg st="1" end="1"/>
                                            </p:txEl>
                                          </p:spTgt>
                                        </p:tgtEl>
                                        <p:attrNameLst>
                                          <p:attrName>style.visibility</p:attrName>
                                        </p:attrNameLst>
                                      </p:cBhvr>
                                      <p:to>
                                        <p:strVal val="visible"/>
                                      </p:to>
                                    </p:set>
                                    <p:animEffect transition="in" filter="fade">
                                      <p:cBhvr>
                                        <p:cTn id="32" dur="1000"/>
                                        <p:tgtEl>
                                          <p:spTgt spid="100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01">
                                            <p:txEl>
                                              <p:pRg st="6" end="6"/>
                                            </p:txEl>
                                          </p:spTgt>
                                        </p:tgtEl>
                                        <p:attrNameLst>
                                          <p:attrName>style.visibility</p:attrName>
                                        </p:attrNameLst>
                                      </p:cBhvr>
                                      <p:to>
                                        <p:strVal val="visible"/>
                                      </p:to>
                                    </p:set>
                                    <p:animEffect transition="in" filter="fade">
                                      <p:cBhvr>
                                        <p:cTn id="37" dur="1000"/>
                                        <p:tgtEl>
                                          <p:spTgt spid="100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01">
                                            <p:txEl>
                                              <p:pRg st="7" end="7"/>
                                            </p:txEl>
                                          </p:spTgt>
                                        </p:tgtEl>
                                        <p:attrNameLst>
                                          <p:attrName>style.visibility</p:attrName>
                                        </p:attrNameLst>
                                      </p:cBhvr>
                                      <p:to>
                                        <p:strVal val="visible"/>
                                      </p:to>
                                    </p:set>
                                    <p:animEffect transition="in" filter="fade">
                                      <p:cBhvr>
                                        <p:cTn id="42" dur="1000"/>
                                        <p:tgtEl>
                                          <p:spTgt spid="100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1009"/>
                                        </p:tgtEl>
                                        <p:attrNameLst>
                                          <p:attrName>style.visibility</p:attrName>
                                        </p:attrNameLst>
                                      </p:cBhvr>
                                      <p:to>
                                        <p:strVal val="visible"/>
                                      </p:to>
                                    </p:set>
                                    <p:animEffect transition="in" filter="fade">
                                      <p:cBhvr>
                                        <p:cTn id="49" dur="10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68"/>
          <p:cNvSpPr txBox="1">
            <a:spLocks noGrp="1"/>
          </p:cNvSpPr>
          <p:nvPr>
            <p:ph type="title"/>
          </p:nvPr>
        </p:nvSpPr>
        <p:spPr>
          <a:xfrm>
            <a:off x="76299" y="98100"/>
            <a:ext cx="890467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BLS-PR: Adding Proactive Refresh to BLS-based ATS</a:t>
            </a:r>
            <a:endParaRPr dirty="0"/>
          </a:p>
        </p:txBody>
      </p:sp>
      <mc:AlternateContent xmlns:mc="http://schemas.openxmlformats.org/markup-compatibility/2006">
        <mc:Choice xmlns:a14="http://schemas.microsoft.com/office/drawing/2010/main" Requires="a14">
          <p:sp>
            <p:nvSpPr>
              <p:cNvPr id="1019" name="Google Shape;1019;p68"/>
              <p:cNvSpPr txBox="1">
                <a:spLocks noGrp="1"/>
              </p:cNvSpPr>
              <p:nvPr>
                <p:ph type="body" idx="1"/>
              </p:nvPr>
            </p:nvSpPr>
            <p:spPr>
              <a:xfrm>
                <a:off x="163025" y="670800"/>
                <a:ext cx="8795100" cy="4374600"/>
              </a:xfrm>
              <a:prstGeom prst="rect">
                <a:avLst/>
              </a:prstGeom>
            </p:spPr>
            <p:txBody>
              <a:bodyPr spcFirstLastPara="1" wrap="square" lIns="91425" tIns="91425" rIns="91425" bIns="91425" anchor="t" anchorCtr="0">
                <a:noAutofit/>
              </a:bodyPr>
              <a:lstStyle/>
              <a:p>
                <a:pPr marL="0" lvl="0" indent="0" algn="l" rtl="0">
                  <a:lnSpc>
                    <a:spcPct val="100000"/>
                  </a:lnSpc>
                  <a:spcBef>
                    <a:spcPts val="600"/>
                  </a:spcBef>
                  <a:spcAft>
                    <a:spcPts val="600"/>
                  </a:spcAft>
                  <a:buNone/>
                </a:pPr>
                <a:r>
                  <a:rPr lang="en-US" sz="2000" dirty="0"/>
                  <a:t>In 2-out-of-3 Shamir Sharing of 0, for any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 , </m:t>
                    </m:r>
                    <m:r>
                      <a:rPr lang="en-US" sz="2000" b="0" i="1" smtClean="0">
                        <a:latin typeface="Cambria Math" panose="02040503050406030204" pitchFamily="18" charset="0"/>
                      </a:rPr>
                      <m:t>𝑗</m:t>
                    </m:r>
                  </m:oMath>
                </a14:m>
                <a:r>
                  <a:rPr lang="en-US" sz="2000" dirty="0"/>
                  <a:t> in {1,2,3},</a:t>
                </a:r>
              </a:p>
              <a:p>
                <a:pPr marL="0" lvl="0" indent="0">
                  <a:lnSpc>
                    <a:spcPct val="100000"/>
                  </a:lnSpc>
                  <a:spcBef>
                    <a:spcPts val="600"/>
                  </a:spcBef>
                  <a:spcAft>
                    <a:spcPts val="600"/>
                  </a:spcAft>
                  <a:buNone/>
                </a:pPr>
                <a:r>
                  <a:rPr lang="en-US" sz="2000" b="0" dirty="0">
                    <a:ea typeface="Cambria Math" panose="02040503050406030204" pitchFamily="18" charset="0"/>
                  </a:rPr>
                  <a:t>  	</a:t>
                </a:r>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𝛿</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𝛿</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=0</m:t>
                    </m:r>
                  </m:oMath>
                </a14:m>
                <a:r>
                  <a:rPr lang="en-US" sz="2200" dirty="0"/>
                  <a:t>   </a:t>
                </a:r>
                <a:r>
                  <a:rPr lang="en-US" sz="2000" dirty="0"/>
                  <a:t>       </a:t>
                </a:r>
                <a:r>
                  <a:rPr lang="en-US" sz="1900" dirty="0"/>
                  <a:t>// </a:t>
                </a:r>
                <a14:m>
                  <m:oMath xmlns:m="http://schemas.openxmlformats.org/officeDocument/2006/math">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𝜆</m:t>
                        </m:r>
                      </m:e>
                      <m:sub>
                        <m:r>
                          <a:rPr lang="en-US" sz="1900" i="1">
                            <a:latin typeface="Cambria Math" panose="02040503050406030204" pitchFamily="18" charset="0"/>
                            <a:ea typeface="Cambria Math" panose="02040503050406030204" pitchFamily="18" charset="0"/>
                          </a:rPr>
                          <m:t>𝑖</m:t>
                        </m:r>
                      </m:sub>
                    </m:sSub>
                  </m:oMath>
                </a14:m>
                <a:r>
                  <a:rPr lang="en-US" sz="1900" dirty="0"/>
                  <a:t>s are </a:t>
                </a:r>
                <a:r>
                  <a:rPr lang="en-US" sz="1900" dirty="0" err="1"/>
                  <a:t>lagrange</a:t>
                </a:r>
                <a:r>
                  <a:rPr lang="en-US" sz="1900" dirty="0"/>
                  <a:t> coefficients</a:t>
                </a:r>
              </a:p>
              <a:p>
                <a:pPr marL="0" lvl="0" indent="0" algn="l" rtl="0">
                  <a:spcBef>
                    <a:spcPts val="1200"/>
                  </a:spcBef>
                  <a:spcAft>
                    <a:spcPts val="0"/>
                  </a:spcAft>
                  <a:buNone/>
                </a:pPr>
                <a:r>
                  <a:rPr lang="en-US" sz="2000" dirty="0"/>
                  <a:t>Consider,</a:t>
                </a:r>
              </a:p>
              <a:p>
                <a:pPr lvl="0" indent="457200">
                  <a:lnSpc>
                    <a:spcPct val="100000"/>
                  </a:lnSpc>
                  <a:spcBef>
                    <a:spcPts val="600"/>
                  </a:spcBef>
                  <a:buNone/>
                </a:pPr>
                <a14:m>
                  <m:oMath xmlns:m="http://schemas.openxmlformats.org/officeDocument/2006/math">
                    <m:r>
                      <a:rPr lang="en-US" sz="2000" i="1">
                        <a:solidFill>
                          <a:schemeClr val="bg2"/>
                        </a:solidFill>
                        <a:latin typeface="Cambria Math" panose="02040503050406030204" pitchFamily="18" charset="0"/>
                      </a:rPr>
                      <m:t>𝑝</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rPr>
                          <m:t>𝑘</m:t>
                        </m:r>
                      </m:e>
                      <m:sub>
                        <m:r>
                          <a:rPr lang="en-US" sz="2000" i="1">
                            <a:solidFill>
                              <a:schemeClr val="bg2"/>
                            </a:solidFill>
                            <a:latin typeface="Cambria Math" panose="02040503050406030204" pitchFamily="18" charset="0"/>
                          </a:rPr>
                          <m:t>𝐽</m:t>
                        </m:r>
                      </m:sub>
                    </m:sSub>
                    <m:r>
                      <a:rPr lang="en-US" sz="2000" i="1">
                        <a:solidFill>
                          <a:schemeClr val="bg2"/>
                        </a:solidFill>
                        <a:latin typeface="Cambria Math" panose="02040503050406030204" pitchFamily="18" charset="0"/>
                      </a:rPr>
                      <m:t> </m:t>
                    </m:r>
                  </m:oMath>
                </a14:m>
                <a:r>
                  <a:rPr lang="en-US" sz="2000" dirty="0">
                    <a:solidFill>
                      <a:schemeClr val="bg2"/>
                    </a:solidFill>
                  </a:rPr>
                  <a:t>←</a:t>
                </a:r>
                <a:r>
                  <a:rPr lang="en-US" sz="2200" dirty="0">
                    <a:solidFill>
                      <a:schemeClr val="bg2"/>
                    </a:solidFill>
                  </a:rPr>
                  <a:t> </a:t>
                </a:r>
                <a14:m>
                  <m:oMath xmlns:m="http://schemas.openxmlformats.org/officeDocument/2006/math">
                    <m:nary>
                      <m:naryPr>
                        <m:chr m:val="∏"/>
                        <m:supHide m:val="on"/>
                        <m:ctrlPr>
                          <a:rPr lang="en-US" sz="2200" i="1" smtClean="0">
                            <a:solidFill>
                              <a:schemeClr val="bg2"/>
                            </a:solidFill>
                            <a:latin typeface="Cambria Math" panose="02040503050406030204" pitchFamily="18" charset="0"/>
                          </a:rPr>
                        </m:ctrlPr>
                      </m:naryPr>
                      <m:sub>
                        <m:r>
                          <m:rPr>
                            <m:brk m:alnAt="7"/>
                          </m:rPr>
                          <a:rPr lang="en-US" sz="2200" b="0" i="1" smtClean="0">
                            <a:solidFill>
                              <a:schemeClr val="bg2"/>
                            </a:solidFill>
                            <a:latin typeface="Cambria Math" panose="02040503050406030204" pitchFamily="18" charset="0"/>
                          </a:rPr>
                          <m:t>𝑖</m:t>
                        </m:r>
                        <m:r>
                          <a:rPr lang="en-US" sz="2200" b="0" i="1" smtClean="0">
                            <a:solidFill>
                              <a:schemeClr val="bg2"/>
                            </a:solidFill>
                            <a:latin typeface="Cambria Math" panose="02040503050406030204" pitchFamily="18" charset="0"/>
                          </a:rPr>
                          <m:t> ∈ </m:t>
                        </m:r>
                        <m:r>
                          <a:rPr lang="en-US" sz="2200" b="0" i="1" smtClean="0">
                            <a:solidFill>
                              <a:schemeClr val="bg2"/>
                            </a:solidFill>
                            <a:latin typeface="Cambria Math" panose="02040503050406030204" pitchFamily="18" charset="0"/>
                          </a:rPr>
                          <m:t>𝐽</m:t>
                        </m:r>
                      </m:sub>
                      <m:sup/>
                      <m:e>
                        <m:sSubSup>
                          <m:sSubSupPr>
                            <m:ctrlPr>
                              <a:rPr lang="en-US" sz="2200" i="1" smtClean="0">
                                <a:solidFill>
                                  <a:schemeClr val="bg2"/>
                                </a:solidFill>
                                <a:latin typeface="Cambria Math" panose="02040503050406030204" pitchFamily="18" charset="0"/>
                              </a:rPr>
                            </m:ctrlPr>
                          </m:sSubSupPr>
                          <m:e>
                            <m:r>
                              <a:rPr lang="en-US" sz="2200" b="0" i="1" smtClean="0">
                                <a:solidFill>
                                  <a:schemeClr val="bg2"/>
                                </a:solidFill>
                                <a:latin typeface="Cambria Math" panose="02040503050406030204" pitchFamily="18" charset="0"/>
                              </a:rPr>
                              <m:t>𝑝𝑘</m:t>
                            </m:r>
                          </m:e>
                          <m:sub>
                            <m:r>
                              <a:rPr lang="en-US" sz="2200" b="0" i="1" smtClean="0">
                                <a:solidFill>
                                  <a:schemeClr val="bg2"/>
                                </a:solidFill>
                                <a:latin typeface="Cambria Math" panose="02040503050406030204" pitchFamily="18" charset="0"/>
                              </a:rPr>
                              <m:t>𝑖</m:t>
                            </m:r>
                          </m:sub>
                          <m:sup>
                            <m:sSub>
                              <m:sSubPr>
                                <m:ctrlPr>
                                  <a:rPr lang="en-US" sz="2200" b="0" i="1" smtClean="0">
                                    <a:solidFill>
                                      <a:schemeClr val="bg2"/>
                                    </a:solidFill>
                                    <a:latin typeface="Cambria Math" panose="02040503050406030204" pitchFamily="18" charset="0"/>
                                    <a:ea typeface="Cambria Math" panose="02040503050406030204" pitchFamily="18" charset="0"/>
                                  </a:rPr>
                                </m:ctrlPr>
                              </m:sSubPr>
                              <m:e>
                                <m:r>
                                  <a:rPr lang="en-US" sz="2200" i="1" smtClean="0">
                                    <a:solidFill>
                                      <a:schemeClr val="bg2"/>
                                    </a:solidFill>
                                    <a:latin typeface="Cambria Math" panose="02040503050406030204" pitchFamily="18" charset="0"/>
                                    <a:ea typeface="Cambria Math" panose="02040503050406030204" pitchFamily="18" charset="0"/>
                                  </a:rPr>
                                  <m:t>𝜆</m:t>
                                </m:r>
                              </m:e>
                              <m:sub>
                                <m:r>
                                  <a:rPr lang="en-US" sz="2200" b="0" i="1" smtClean="0">
                                    <a:solidFill>
                                      <a:schemeClr val="bg2"/>
                                    </a:solidFill>
                                    <a:latin typeface="Cambria Math" panose="02040503050406030204" pitchFamily="18" charset="0"/>
                                    <a:ea typeface="Cambria Math" panose="02040503050406030204" pitchFamily="18" charset="0"/>
                                  </a:rPr>
                                  <m:t>𝑖</m:t>
                                </m:r>
                              </m:sub>
                            </m:sSub>
                          </m:sup>
                        </m:sSubSup>
                      </m:e>
                    </m:nary>
                    <m:r>
                      <a:rPr lang="en-US" sz="2200" b="0" i="1" smtClean="0">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𝑖</m:t>
                    </m:r>
                    <m:r>
                      <a:rPr lang="en-US" sz="2200" b="0" i="1" smtClean="0">
                        <a:solidFill>
                          <a:schemeClr val="bg2"/>
                        </a:solidFill>
                        <a:latin typeface="Cambria Math" panose="02040503050406030204" pitchFamily="18" charset="0"/>
                      </a:rPr>
                      <m:t>.</m:t>
                    </m:r>
                    <m:r>
                      <a:rPr lang="en-US" sz="2200" b="0" i="1" smtClean="0">
                        <a:solidFill>
                          <a:schemeClr val="bg2"/>
                        </a:solidFill>
                        <a:latin typeface="Cambria Math" panose="02040503050406030204" pitchFamily="18" charset="0"/>
                      </a:rPr>
                      <m:t>𝑒</m:t>
                    </m:r>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000" dirty="0">
                    <a:solidFill>
                      <a:schemeClr val="bg2"/>
                    </a:solidFill>
                  </a:rPr>
                  <a:t> = </a:t>
                </a:r>
                <a14:m>
                  <m:oMath xmlns:m="http://schemas.openxmlformats.org/officeDocument/2006/math">
                    <m:sSup>
                      <m:sSupPr>
                        <m:ctrlPr>
                          <a:rPr lang="en-US" sz="2200" i="1">
                            <a:solidFill>
                              <a:schemeClr val="bg2"/>
                            </a:solidFill>
                            <a:latin typeface="Cambria Math" panose="02040503050406030204" pitchFamily="18" charset="0"/>
                          </a:rPr>
                        </m:ctrlPr>
                      </m:sSupPr>
                      <m:e>
                        <m:r>
                          <a:rPr lang="en-US" sz="2200" i="1">
                            <a:solidFill>
                              <a:schemeClr val="bg2"/>
                            </a:solidFill>
                            <a:latin typeface="Cambria Math" panose="02040503050406030204" pitchFamily="18" charset="0"/>
                          </a:rPr>
                          <m:t>𝑔</m:t>
                        </m:r>
                      </m:e>
                      <m:sup>
                        <m:r>
                          <a:rPr lang="en-US" sz="2200" i="1">
                            <a:solidFill>
                              <a:schemeClr val="bg2"/>
                            </a:solidFill>
                            <a:latin typeface="Cambria Math" panose="02040503050406030204" pitchFamily="18" charset="0"/>
                          </a:rPr>
                          <m:t> </m:t>
                        </m:r>
                        <m:nary>
                          <m:naryPr>
                            <m:chr m:val="∑"/>
                            <m:supHide m:val="on"/>
                            <m:ctrlPr>
                              <a:rPr lang="en-US" sz="2200" i="1">
                                <a:solidFill>
                                  <a:schemeClr val="bg2"/>
                                </a:solidFill>
                                <a:latin typeface="Cambria Math" panose="02040503050406030204" pitchFamily="18" charset="0"/>
                              </a:rPr>
                            </m:ctrlPr>
                          </m:naryPr>
                          <m:sub>
                            <m:r>
                              <m:rPr>
                                <m:brk m:alnAt="7"/>
                              </m:rPr>
                              <a:rPr lang="en-US" sz="2200" i="1">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𝑖</m:t>
                            </m:r>
                            <m:r>
                              <a:rPr lang="en-US" sz="2200" i="1">
                                <a:solidFill>
                                  <a:schemeClr val="bg2"/>
                                </a:solidFill>
                                <a:latin typeface="Cambria Math" panose="02040503050406030204" pitchFamily="18" charset="0"/>
                              </a:rPr>
                              <m:t> ∈ </m:t>
                            </m:r>
                            <m:r>
                              <a:rPr lang="en-US" sz="2200" i="1">
                                <a:solidFill>
                                  <a:schemeClr val="bg2"/>
                                </a:solidFill>
                                <a:latin typeface="Cambria Math" panose="02040503050406030204" pitchFamily="18" charset="0"/>
                              </a:rPr>
                              <m:t>𝐽</m:t>
                            </m:r>
                          </m:sub>
                          <m:sup/>
                          <m:e>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𝑠</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𝑖</m:t>
                                </m:r>
                              </m:sub>
                            </m:sSub>
                            <m:r>
                              <a:rPr lang="en-US" sz="2200" b="0" i="1" smtClean="0">
                                <a:solidFill>
                                  <a:schemeClr val="bg2"/>
                                </a:solidFill>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e>
                        </m:nary>
                      </m:sup>
                    </m:sSup>
                  </m:oMath>
                </a14:m>
                <a:endParaRPr lang="en-US" sz="2200" baseline="-25000" dirty="0"/>
              </a:p>
              <a:p>
                <a:pPr lvl="0" indent="457200">
                  <a:lnSpc>
                    <a:spcPct val="100000"/>
                  </a:lnSpc>
                  <a:spcBef>
                    <a:spcPts val="600"/>
                  </a:spcBef>
                  <a:buNone/>
                </a:pPr>
                <a:r>
                  <a:rPr lang="en-US" sz="2000" b="1" dirty="0"/>
                  <a:t>Combine(</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𝑗</m:t>
                        </m:r>
                      </m:sub>
                    </m:sSub>
                  </m:oMath>
                </a14:m>
                <a:r>
                  <a:rPr lang="en-US" sz="2000" b="1" baseline="-25000" dirty="0"/>
                  <a:t> </a:t>
                </a:r>
                <a:r>
                  <a:rPr lang="en-US" sz="2000" b="1" dirty="0"/>
                  <a:t>) :</a:t>
                </a:r>
                <a:r>
                  <a:rPr lang="en-US" sz="2000" dirty="0"/>
                  <a:t> ( </a:t>
                </a:r>
                <a14:m>
                  <m:oMath xmlns:m="http://schemas.openxmlformats.org/officeDocument/2006/math">
                    <m:sSubSup>
                      <m:sSubSupPr>
                        <m:ctrlPr>
                          <a:rPr lang="en-US" sz="2200" i="1" smtClean="0">
                            <a:latin typeface="Cambria Math" panose="02040503050406030204" pitchFamily="18" charset="0"/>
                            <a:ea typeface="Cambria Math" panose="02040503050406030204" pitchFamily="18" charset="0"/>
                          </a:rPr>
                        </m:ctrlPr>
                      </m:sSubSupPr>
                      <m:e>
                        <m:r>
                          <a:rPr lang="en-US" sz="220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𝑖</m:t>
                        </m:r>
                      </m:sub>
                      <m:sup>
                        <m:sSub>
                          <m:sSubPr>
                            <m:ctrlPr>
                              <a:rPr lang="en-US" sz="2200" b="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sup>
                    </m:sSubSup>
                    <m:r>
                      <a:rPr lang="en-US" sz="2400" i="1">
                        <a:latin typeface="Cambria Math" panose="02040503050406030204" pitchFamily="18" charset="0"/>
                        <a:ea typeface="Cambria Math" panose="02040503050406030204" pitchFamily="18" charset="0"/>
                      </a:rPr>
                      <m:t>·</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𝑗</m:t>
                        </m:r>
                      </m:sub>
                      <m:sup>
                        <m:sSub>
                          <m:sSubPr>
                            <m:ctrlPr>
                              <a:rPr lang="en-US" sz="2200" i="1" smtClean="0">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sup>
                    </m:sSubSup>
                    <m:r>
                      <a:rPr lang="en-US" sz="2200" b="0" i="1" smtClean="0">
                        <a:latin typeface="Cambria Math" panose="02040503050406030204" pitchFamily="18" charset="0"/>
                        <a:ea typeface="Cambria Math" panose="02040503050406030204" pitchFamily="18" charset="0"/>
                      </a:rPr>
                      <m:t> ,</m:t>
                    </m:r>
                    <m:d>
                      <m:dPr>
                        <m:begChr m:val="{"/>
                        <m:endChr m:val="}"/>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𝑖</m:t>
                        </m:r>
                        <m:r>
                          <a:rPr lang="en-US" sz="2200" i="1">
                            <a:latin typeface="Cambria Math" panose="02040503050406030204" pitchFamily="18" charset="0"/>
                            <a:ea typeface="Cambria Math" panose="02040503050406030204" pitchFamily="18" charset="0"/>
                          </a:rPr>
                          <m:t> , </m:t>
                        </m:r>
                        <m:r>
                          <a:rPr lang="en-US" sz="2200" i="1">
                            <a:latin typeface="Cambria Math" panose="02040503050406030204" pitchFamily="18" charset="0"/>
                            <a:ea typeface="Cambria Math" panose="02040503050406030204" pitchFamily="18" charset="0"/>
                          </a:rPr>
                          <m:t>𝑗</m:t>
                        </m:r>
                        <m:r>
                          <a:rPr lang="en-US" sz="2200" i="1">
                            <a:latin typeface="Cambria Math" panose="02040503050406030204" pitchFamily="18" charset="0"/>
                            <a:ea typeface="Cambria Math" panose="02040503050406030204" pitchFamily="18" charset="0"/>
                          </a:rPr>
                          <m:t> </m:t>
                        </m:r>
                      </m:e>
                    </m:d>
                    <m:r>
                      <a:rPr lang="en-US" sz="2200" i="1">
                        <a:latin typeface="Cambria Math" panose="02040503050406030204" pitchFamily="18" charset="0"/>
                        <a:ea typeface="Cambria Math" panose="02040503050406030204" pitchFamily="18" charset="0"/>
                      </a:rPr>
                      <m:t> )</m:t>
                    </m:r>
                  </m:oMath>
                </a14:m>
                <a:r>
                  <a:rPr lang="en-US" sz="2000" dirty="0"/>
                  <a:t> </a:t>
                </a:r>
              </a:p>
              <a:p>
                <a:pPr lvl="0" indent="457200">
                  <a:lnSpc>
                    <a:spcPct val="100000"/>
                  </a:lnSpc>
                  <a:spcBef>
                    <a:spcPts val="600"/>
                  </a:spcBef>
                  <a:buNone/>
                </a:pPr>
                <a:r>
                  <a:rPr lang="en-US" sz="2000" b="0" dirty="0">
                    <a:ea typeface="Cambria Math" panose="02040503050406030204" pitchFamily="18" charset="0"/>
                  </a:rPr>
                  <a:t> </a:t>
                </a: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r>
                      <a:rPr lang="en-US" sz="2200" b="0" i="1" smtClean="0">
                        <a:latin typeface="Cambria Math" panose="02040503050406030204" pitchFamily="18" charset="0"/>
                        <a:ea typeface="Cambria Math" panose="02040503050406030204" pitchFamily="18" charset="0"/>
                      </a:rPr>
                      <m:t>= </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𝐻</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𝑚</m:t>
                        </m:r>
                        <m:r>
                          <a:rPr lang="en-US" sz="2200" b="0" i="1" smtClean="0">
                            <a:latin typeface="Cambria Math" panose="02040503050406030204" pitchFamily="18" charset="0"/>
                            <a:ea typeface="Cambria Math" panose="02040503050406030204" pitchFamily="18" charset="0"/>
                          </a:rPr>
                          <m:t>)</m:t>
                        </m:r>
                      </m:e>
                      <m:sup>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𝑖</m:t>
                            </m:r>
                          </m:sub>
                          <m:sup>
                            <m:r>
                              <a:rPr lang="en-US" sz="2200" b="0" i="1" smtClean="0">
                                <a:latin typeface="Cambria Math" panose="02040503050406030204" pitchFamily="18" charset="0"/>
                                <a:ea typeface="Cambria Math" panose="02040503050406030204" pitchFamily="18" charset="0"/>
                              </a:rPr>
                              <m:t>′</m:t>
                            </m:r>
                          </m:sup>
                        </m:sSubSup>
                        <m:r>
                          <a:rPr lang="en-US" sz="2200" b="0" i="1" smtClean="0">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𝑗</m:t>
                            </m:r>
                          </m:sub>
                          <m:sup>
                            <m:r>
                              <a:rPr lang="en-US" sz="2200" i="1">
                                <a:latin typeface="Cambria Math" panose="02040503050406030204" pitchFamily="18" charset="0"/>
                                <a:ea typeface="Cambria Math" panose="02040503050406030204" pitchFamily="18" charset="0"/>
                              </a:rPr>
                              <m:t>′</m:t>
                            </m:r>
                          </m:sup>
                        </m:sSubSup>
                      </m:sup>
                    </m:sSup>
                  </m:oMath>
                </a14:m>
                <a:endParaRPr lang="en-US" sz="2200" dirty="0"/>
              </a:p>
              <a:p>
                <a:pPr marL="0" lvl="0" indent="0">
                  <a:lnSpc>
                    <a:spcPct val="100000"/>
                  </a:lnSpc>
                  <a:spcBef>
                    <a:spcPts val="600"/>
                  </a:spcBef>
                  <a:spcAft>
                    <a:spcPts val="800"/>
                  </a:spcAft>
                  <a:buNone/>
                </a:pPr>
                <a:r>
                  <a:rPr lang="en-US" sz="2200" b="0" dirty="0">
                    <a:ea typeface="Cambria Math" panose="02040503050406030204" pitchFamily="18" charset="0"/>
                  </a:rPr>
                  <a:t>	 </a:t>
                </a: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r>
                      <a:rPr lang="en-US" sz="2200" b="0" i="1" smtClean="0">
                        <a:latin typeface="Cambria Math" panose="02040503050406030204" pitchFamily="18" charset="0"/>
                        <a:ea typeface="Cambria Math" panose="02040503050406030204" pitchFamily="18" charset="0"/>
                      </a:rPr>
                      <m:t>= </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𝐻</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𝑚</m:t>
                        </m:r>
                        <m:r>
                          <a:rPr lang="en-US" sz="2200" b="0" i="1" smtClean="0">
                            <a:latin typeface="Cambria Math" panose="02040503050406030204" pitchFamily="18" charset="0"/>
                            <a:ea typeface="Cambria Math" panose="02040503050406030204" pitchFamily="18" charset="0"/>
                          </a:rPr>
                          <m:t>)</m:t>
                        </m:r>
                      </m:e>
                      <m:sup>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𝑖</m:t>
                            </m:r>
                          </m:sub>
                          <m:sup/>
                        </m:sSubSup>
                        <m:r>
                          <a:rPr lang="en-US" sz="22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+ 0</m:t>
                        </m:r>
                      </m:sup>
                    </m:sSup>
                  </m:oMath>
                </a14:m>
                <a:r>
                  <a:rPr lang="en-US" sz="2200" dirty="0"/>
                  <a:t>	</a:t>
                </a:r>
              </a:p>
              <a:p>
                <a:pPr marL="0" lvl="0" indent="0">
                  <a:lnSpc>
                    <a:spcPct val="100000"/>
                  </a:lnSpc>
                  <a:spcBef>
                    <a:spcPts val="600"/>
                  </a:spcBef>
                  <a:spcAft>
                    <a:spcPts val="800"/>
                  </a:spcAft>
                  <a:buNone/>
                </a:pPr>
                <a:r>
                  <a:rPr lang="en-US" sz="2200" dirty="0"/>
                  <a:t>Is 𝜎’ a valid sig  </a:t>
                </a:r>
                <a:r>
                  <a:rPr lang="en-US" sz="2200" dirty="0" err="1"/>
                  <a:t>w.r.t</a:t>
                </a:r>
                <a:r>
                  <a:rPr lang="en-US" sz="2200" dirty="0"/>
                  <a:t>  </a:t>
                </a:r>
                <a14:m>
                  <m:oMath xmlns:m="http://schemas.openxmlformats.org/officeDocument/2006/math">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200" dirty="0">
                    <a:solidFill>
                      <a:schemeClr val="bg2"/>
                    </a:solidFill>
                  </a:rPr>
                  <a:t> = </a:t>
                </a:r>
                <a14:m>
                  <m:oMath xmlns:m="http://schemas.openxmlformats.org/officeDocument/2006/math">
                    <m:sSup>
                      <m:sSupPr>
                        <m:ctrlPr>
                          <a:rPr lang="en-US" sz="2200" i="1">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𝑔</m:t>
                        </m:r>
                      </m:e>
                      <m:sup>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𝑘</m:t>
                            </m:r>
                          </m:e>
                          <m:sub>
                            <m:r>
                              <a:rPr lang="en-US" sz="2200" i="1">
                                <a:latin typeface="Cambria Math" panose="02040503050406030204" pitchFamily="18" charset="0"/>
                                <a:ea typeface="Cambria Math" panose="02040503050406030204" pitchFamily="18" charset="0"/>
                              </a:rPr>
                              <m:t>𝑖</m:t>
                            </m:r>
                          </m:sub>
                          <m:sup/>
                        </m:sSubSup>
                        <m:r>
                          <a:rPr lang="en-US" sz="2200" i="1">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𝑘</m:t>
                            </m:r>
                          </m:e>
                          <m:sub>
                            <m:r>
                              <a:rPr lang="en-US" sz="2200" i="1">
                                <a:latin typeface="Cambria Math" panose="02040503050406030204" pitchFamily="18" charset="0"/>
                                <a:ea typeface="Cambria Math" panose="02040503050406030204" pitchFamily="18" charset="0"/>
                              </a:rPr>
                              <m:t>𝑗</m:t>
                            </m:r>
                          </m:sub>
                        </m:sSub>
                        <m:r>
                          <a:rPr lang="en-US" sz="2200" i="1">
                            <a:latin typeface="Cambria Math" panose="02040503050406030204" pitchFamily="18" charset="0"/>
                            <a:ea typeface="Cambria Math" panose="02040503050406030204" pitchFamily="18" charset="0"/>
                          </a:rPr>
                          <m:t> </m:t>
                        </m:r>
                      </m:sup>
                    </m:sSup>
                  </m:oMath>
                </a14:m>
                <a:r>
                  <a:rPr lang="en-US" sz="2200" dirty="0"/>
                  <a:t>?</a:t>
                </a:r>
                <a:endParaRPr sz="2200" dirty="0"/>
              </a:p>
            </p:txBody>
          </p:sp>
        </mc:Choice>
        <mc:Fallback>
          <p:sp>
            <p:nvSpPr>
              <p:cNvPr id="1019" name="Google Shape;1019;p68"/>
              <p:cNvSpPr txBox="1">
                <a:spLocks noGrp="1" noRot="1" noChangeAspect="1" noMove="1" noResize="1" noEditPoints="1" noAdjustHandles="1" noChangeArrowheads="1" noChangeShapeType="1" noTextEdit="1"/>
              </p:cNvSpPr>
              <p:nvPr>
                <p:ph type="body" idx="1"/>
              </p:nvPr>
            </p:nvSpPr>
            <p:spPr>
              <a:xfrm>
                <a:off x="163025" y="670800"/>
                <a:ext cx="8795100" cy="4374600"/>
              </a:xfrm>
              <a:prstGeom prst="rect">
                <a:avLst/>
              </a:prstGeom>
              <a:blipFill>
                <a:blip r:embed="rId3"/>
                <a:stretch>
                  <a:fillRect l="-865" b="-1734"/>
                </a:stretch>
              </a:blipFill>
            </p:spPr>
            <p:txBody>
              <a:bodyPr/>
              <a:lstStyle/>
              <a:p>
                <a:r>
                  <a:rPr lang="en-US">
                    <a:noFill/>
                  </a:rPr>
                  <a:t> </a:t>
                </a:r>
              </a:p>
            </p:txBody>
          </p:sp>
        </mc:Fallback>
      </mc:AlternateContent>
      <p:pic>
        <p:nvPicPr>
          <p:cNvPr id="1025" name="Google Shape;1025;p68"/>
          <p:cNvPicPr preferRelativeResize="0"/>
          <p:nvPr/>
        </p:nvPicPr>
        <p:blipFill>
          <a:blip r:embed="rId4">
            <a:alphaModFix/>
          </a:blip>
          <a:stretch>
            <a:fillRect/>
          </a:stretch>
        </p:blipFill>
        <p:spPr>
          <a:xfrm>
            <a:off x="8264730" y="4186350"/>
            <a:ext cx="681912" cy="572700"/>
          </a:xfrm>
          <a:prstGeom prst="rect">
            <a:avLst/>
          </a:prstGeom>
          <a:noFill/>
          <a:ln>
            <a:noFill/>
          </a:ln>
        </p:spPr>
      </p:pic>
      <p:sp>
        <p:nvSpPr>
          <p:cNvPr id="8" name="Google Shape;525;p45">
            <a:extLst>
              <a:ext uri="{FF2B5EF4-FFF2-40B4-BE49-F238E27FC236}">
                <a16:creationId xmlns:a16="http://schemas.microsoft.com/office/drawing/2014/main" id="{E269CF0C-CC57-32C6-DCF5-0EC9A00892B8}"/>
              </a:ext>
            </a:extLst>
          </p:cNvPr>
          <p:cNvSpPr/>
          <p:nvPr/>
        </p:nvSpPr>
        <p:spPr>
          <a:xfrm>
            <a:off x="6390861" y="3970878"/>
            <a:ext cx="1862902"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PT Serif" panose="020A0603040505020204" pitchFamily="18" charset="77"/>
                <a:ea typeface="PT Serif"/>
                <a:cs typeface="PT Serif"/>
                <a:sym typeface="PT Serif"/>
              </a:rPr>
              <a:t>Yes!</a:t>
            </a:r>
            <a:endParaRPr sz="2000" dirty="0">
              <a:latin typeface="PT Serif" panose="020A0603040505020204" pitchFamily="18" charset="77"/>
              <a:ea typeface="PT Serif"/>
              <a:cs typeface="PT Serif"/>
              <a:sym typeface="PT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9">
                                            <p:txEl>
                                              <p:pRg st="0" end="0"/>
                                            </p:txEl>
                                          </p:spTgt>
                                        </p:tgtEl>
                                        <p:attrNameLst>
                                          <p:attrName>style.visibility</p:attrName>
                                        </p:attrNameLst>
                                      </p:cBhvr>
                                      <p:to>
                                        <p:strVal val="visible"/>
                                      </p:to>
                                    </p:set>
                                    <p:animEffect transition="in" filter="fade">
                                      <p:cBhvr>
                                        <p:cTn id="7" dur="1000"/>
                                        <p:tgtEl>
                                          <p:spTgt spid="10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9">
                                            <p:txEl>
                                              <p:pRg st="1" end="1"/>
                                            </p:txEl>
                                          </p:spTgt>
                                        </p:tgtEl>
                                        <p:attrNameLst>
                                          <p:attrName>style.visibility</p:attrName>
                                        </p:attrNameLst>
                                      </p:cBhvr>
                                      <p:to>
                                        <p:strVal val="visible"/>
                                      </p:to>
                                    </p:set>
                                    <p:animEffect transition="in" filter="fade">
                                      <p:cBhvr>
                                        <p:cTn id="10" dur="1000"/>
                                        <p:tgtEl>
                                          <p:spTgt spid="10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19">
                                            <p:txEl>
                                              <p:pRg st="2" end="2"/>
                                            </p:txEl>
                                          </p:spTgt>
                                        </p:tgtEl>
                                        <p:attrNameLst>
                                          <p:attrName>style.visibility</p:attrName>
                                        </p:attrNameLst>
                                      </p:cBhvr>
                                      <p:to>
                                        <p:strVal val="visible"/>
                                      </p:to>
                                    </p:set>
                                    <p:animEffect transition="in" filter="fade">
                                      <p:cBhvr>
                                        <p:cTn id="15" dur="1000"/>
                                        <p:tgtEl>
                                          <p:spTgt spid="10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19">
                                            <p:txEl>
                                              <p:pRg st="3" end="3"/>
                                            </p:txEl>
                                          </p:spTgt>
                                        </p:tgtEl>
                                        <p:attrNameLst>
                                          <p:attrName>style.visibility</p:attrName>
                                        </p:attrNameLst>
                                      </p:cBhvr>
                                      <p:to>
                                        <p:strVal val="visible"/>
                                      </p:to>
                                    </p:set>
                                    <p:animEffect transition="in" filter="fade">
                                      <p:cBhvr>
                                        <p:cTn id="18" dur="1000"/>
                                        <p:tgtEl>
                                          <p:spTgt spid="10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19">
                                            <p:txEl>
                                              <p:pRg st="4" end="4"/>
                                            </p:txEl>
                                          </p:spTgt>
                                        </p:tgtEl>
                                        <p:attrNameLst>
                                          <p:attrName>style.visibility</p:attrName>
                                        </p:attrNameLst>
                                      </p:cBhvr>
                                      <p:to>
                                        <p:strVal val="visible"/>
                                      </p:to>
                                    </p:set>
                                    <p:animEffect transition="in" filter="fade">
                                      <p:cBhvr>
                                        <p:cTn id="21" dur="1000"/>
                                        <p:tgtEl>
                                          <p:spTgt spid="10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19">
                                            <p:txEl>
                                              <p:pRg st="5" end="5"/>
                                            </p:txEl>
                                          </p:spTgt>
                                        </p:tgtEl>
                                        <p:attrNameLst>
                                          <p:attrName>style.visibility</p:attrName>
                                        </p:attrNameLst>
                                      </p:cBhvr>
                                      <p:to>
                                        <p:strVal val="visible"/>
                                      </p:to>
                                    </p:set>
                                    <p:animEffect transition="in" filter="fade">
                                      <p:cBhvr>
                                        <p:cTn id="26" dur="1000"/>
                                        <p:tgtEl>
                                          <p:spTgt spid="101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19">
                                            <p:txEl>
                                              <p:pRg st="6" end="6"/>
                                            </p:txEl>
                                          </p:spTgt>
                                        </p:tgtEl>
                                        <p:attrNameLst>
                                          <p:attrName>style.visibility</p:attrName>
                                        </p:attrNameLst>
                                      </p:cBhvr>
                                      <p:to>
                                        <p:strVal val="visible"/>
                                      </p:to>
                                    </p:set>
                                    <p:animEffect transition="in" filter="fade">
                                      <p:cBhvr>
                                        <p:cTn id="29" dur="1000"/>
                                        <p:tgtEl>
                                          <p:spTgt spid="101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19">
                                            <p:txEl>
                                              <p:pRg st="7" end="7"/>
                                            </p:txEl>
                                          </p:spTgt>
                                        </p:tgtEl>
                                        <p:attrNameLst>
                                          <p:attrName>style.visibility</p:attrName>
                                        </p:attrNameLst>
                                      </p:cBhvr>
                                      <p:to>
                                        <p:strVal val="visible"/>
                                      </p:to>
                                    </p:set>
                                    <p:animEffect transition="in" filter="fade">
                                      <p:cBhvr>
                                        <p:cTn id="32" dur="1000"/>
                                        <p:tgtEl>
                                          <p:spTgt spid="101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1025"/>
                                        </p:tgtEl>
                                        <p:attrNameLst>
                                          <p:attrName>style.visibility</p:attrName>
                                        </p:attrNameLst>
                                      </p:cBhvr>
                                      <p:to>
                                        <p:strVal val="visible"/>
                                      </p:to>
                                    </p:set>
                                    <p:animEffect transition="in" filter="fade">
                                      <p:cBhvr>
                                        <p:cTn id="39" dur="10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6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Analysis</a:t>
            </a:r>
            <a:endParaRPr dirty="0"/>
          </a:p>
        </p:txBody>
      </p:sp>
      <p:sp>
        <p:nvSpPr>
          <p:cNvPr id="1031" name="Google Shape;1031;p69"/>
          <p:cNvSpPr txBox="1">
            <a:spLocks noGrp="1"/>
          </p:cNvSpPr>
          <p:nvPr>
            <p:ph type="body" idx="1"/>
          </p:nvPr>
        </p:nvSpPr>
        <p:spPr>
          <a:xfrm>
            <a:off x="174450" y="2210233"/>
            <a:ext cx="8795100" cy="939339"/>
          </a:xfrm>
          <a:prstGeom prst="rect">
            <a:avLst/>
          </a:prstGeom>
        </p:spPr>
        <p:txBody>
          <a:bodyPr spcFirstLastPara="1" wrap="square" lIns="91425" tIns="91425" rIns="91425" bIns="91425" anchor="t" anchorCtr="0">
            <a:normAutofit/>
          </a:bodyPr>
          <a:lstStyle/>
          <a:p>
            <a:pPr marL="101600" lvl="0" indent="0" algn="ctr" rtl="0">
              <a:spcBef>
                <a:spcPts val="0"/>
              </a:spcBef>
              <a:spcAft>
                <a:spcPts val="0"/>
              </a:spcAft>
              <a:buSzPts val="2000"/>
              <a:buNone/>
            </a:pPr>
            <a:r>
              <a:rPr lang="en" sz="2400" dirty="0"/>
              <a:t>BLS is unforgeable    ⇒    BLS-PR is uf-0 and acc-0 secure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7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Summary</a:t>
            </a:r>
            <a:endParaRPr/>
          </a:p>
        </p:txBody>
      </p:sp>
      <mc:AlternateContent xmlns:mc="http://schemas.openxmlformats.org/markup-compatibility/2006" xmlns:a14="http://schemas.microsoft.com/office/drawing/2010/main">
        <mc:Choice Requires="a14">
          <p:graphicFrame>
            <p:nvGraphicFramePr>
              <p:cNvPr id="4" name="Google Shape;781;p56">
                <a:extLst>
                  <a:ext uri="{FF2B5EF4-FFF2-40B4-BE49-F238E27FC236}">
                    <a16:creationId xmlns:a16="http://schemas.microsoft.com/office/drawing/2014/main" id="{B0183D73-DB12-2C6A-A4F3-6629578381EB}"/>
                  </a:ext>
                </a:extLst>
              </p:cNvPr>
              <p:cNvGraphicFramePr/>
              <p:nvPr>
                <p:extLst>
                  <p:ext uri="{D42A27DB-BD31-4B8C-83A1-F6EECF244321}">
                    <p14:modId xmlns:p14="http://schemas.microsoft.com/office/powerpoint/2010/main" val="1962786485"/>
                  </p:ext>
                </p:extLst>
              </p:nvPr>
            </p:nvGraphicFramePr>
            <p:xfrm>
              <a:off x="539113" y="951843"/>
              <a:ext cx="8065773" cy="3591494"/>
            </p:xfrm>
            <a:graphic>
              <a:graphicData uri="http://schemas.openxmlformats.org/drawingml/2006/table">
                <a:tbl>
                  <a:tblPr>
                    <a:noFill/>
                    <a:tableStyleId>{D8BEB3EA-E940-472B-8125-216AE72E8D71}</a:tableStyleId>
                  </a:tblPr>
                  <a:tblGrid>
                    <a:gridCol w="2807248">
                      <a:extLst>
                        <a:ext uri="{9D8B030D-6E8A-4147-A177-3AD203B41FA5}">
                          <a16:colId xmlns:a16="http://schemas.microsoft.com/office/drawing/2014/main" val="20000"/>
                        </a:ext>
                      </a:extLst>
                    </a:gridCol>
                    <a:gridCol w="3180522">
                      <a:extLst>
                        <a:ext uri="{9D8B030D-6E8A-4147-A177-3AD203B41FA5}">
                          <a16:colId xmlns:a16="http://schemas.microsoft.com/office/drawing/2014/main" val="20001"/>
                        </a:ext>
                      </a:extLst>
                    </a:gridCol>
                    <a:gridCol w="2078003">
                      <a:extLst>
                        <a:ext uri="{9D8B030D-6E8A-4147-A177-3AD203B41FA5}">
                          <a16:colId xmlns:a16="http://schemas.microsoft.com/office/drawing/2014/main" val="20002"/>
                        </a:ext>
                      </a:extLst>
                    </a:gridCol>
                  </a:tblGrid>
                  <a:tr h="44345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752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dirty="0">
                              <a:solidFill>
                                <a:schemeClr val="dk1"/>
                              </a:solidFill>
                              <a:latin typeface="PT Serif"/>
                            </a:rPr>
                            <a:t>Strongly secure</a:t>
                          </a:r>
                          <a:endParaRPr lang="en" sz="1900" b="0" i="0" u="none" strike="noStrike" noProof="0" dirty="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4345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b="0" i="0" u="none" strike="noStrike" noProof="0" dirty="0">
                              <a:solidFill>
                                <a:schemeClr val="dk1"/>
                              </a:solidFill>
                              <a:latin typeface="PT Serif"/>
                            </a:rPr>
                            <a:t>Strongly secure</a:t>
                          </a:r>
                          <a:endParaRPr sz="1900" dirty="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692921">
                    <a:tc>
                      <a:txBody>
                        <a:bodyPr/>
                        <a:lstStyle/>
                        <a:p>
                          <a:pPr marL="0" lvl="0" indent="0" algn="l" rtl="0">
                            <a:spcBef>
                              <a:spcPts val="0"/>
                            </a:spcBef>
                            <a:spcAft>
                              <a:spcPts val="0"/>
                            </a:spcAft>
                            <a:buNone/>
                          </a:pPr>
                          <a:r>
                            <a:rPr lang="en" sz="2000" dirty="0">
                              <a:latin typeface="PT Serif"/>
                              <a:ea typeface="PT Serif"/>
                              <a:cs typeface="PT Serif"/>
                              <a:sym typeface="PT Serif"/>
                            </a:rPr>
                            <a:t>RSA-based</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dirty="0">
                              <a:solidFill>
                                <a:schemeClr val="dk1"/>
                              </a:solidFill>
                              <a:latin typeface="PT Serif"/>
                            </a:rPr>
                            <a:t>Strongly secure</a:t>
                          </a:r>
                          <a:endParaRPr lang="en" sz="1900" b="0" i="0" u="none" strike="noStrike" noProof="0" dirty="0"/>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3305">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Secure</a:t>
                          </a:r>
                          <a:endParaRPr sz="1900" dirty="0">
                            <a:solidFill>
                              <a:schemeClr val="dk1"/>
                            </a:solidFill>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805804">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Secure</a:t>
                          </a:r>
                          <a:endParaRPr lang="en-US" sz="1900" b="0" i="0" u="none" strike="noStrike" noProof="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4" name="Google Shape;781;p56">
                <a:extLst>
                  <a:ext uri="{FF2B5EF4-FFF2-40B4-BE49-F238E27FC236}">
                    <a16:creationId xmlns:a16="http://schemas.microsoft.com/office/drawing/2014/main" id="{B0183D73-DB12-2C6A-A4F3-6629578381EB}"/>
                  </a:ext>
                </a:extLst>
              </p:cNvPr>
              <p:cNvGraphicFramePr/>
              <p:nvPr>
                <p:extLst>
                  <p:ext uri="{D42A27DB-BD31-4B8C-83A1-F6EECF244321}">
                    <p14:modId xmlns:p14="http://schemas.microsoft.com/office/powerpoint/2010/main" val="1962786485"/>
                  </p:ext>
                </p:extLst>
              </p:nvPr>
            </p:nvGraphicFramePr>
            <p:xfrm>
              <a:off x="539113" y="951843"/>
              <a:ext cx="8065773" cy="3591494"/>
            </p:xfrm>
            <a:graphic>
              <a:graphicData uri="http://schemas.openxmlformats.org/drawingml/2006/table">
                <a:tbl>
                  <a:tblPr>
                    <a:noFill/>
                    <a:tableStyleId>{D8BEB3EA-E940-472B-8125-216AE72E8D71}</a:tableStyleId>
                  </a:tblPr>
                  <a:tblGrid>
                    <a:gridCol w="2807248">
                      <a:extLst>
                        <a:ext uri="{9D8B030D-6E8A-4147-A177-3AD203B41FA5}">
                          <a16:colId xmlns:a16="http://schemas.microsoft.com/office/drawing/2014/main" val="20000"/>
                        </a:ext>
                      </a:extLst>
                    </a:gridCol>
                    <a:gridCol w="3180522">
                      <a:extLst>
                        <a:ext uri="{9D8B030D-6E8A-4147-A177-3AD203B41FA5}">
                          <a16:colId xmlns:a16="http://schemas.microsoft.com/office/drawing/2014/main" val="20001"/>
                        </a:ext>
                      </a:extLst>
                    </a:gridCol>
                    <a:gridCol w="2078003">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dirty="0">
                              <a:solidFill>
                                <a:schemeClr val="dk1"/>
                              </a:solidFill>
                              <a:latin typeface="PT Serif"/>
                            </a:rPr>
                            <a:t>Strongly secure</a:t>
                          </a:r>
                          <a:endParaRPr lang="en" sz="1900" b="0" i="0" u="none" strike="noStrike" noProof="0" dirty="0"/>
                        </a:p>
                      </a:txBody>
                      <a:tcPr marL="91425" marR="91425" marT="91425" marB="91425">
                        <a:solidFill>
                          <a:srgbClr val="D9EAD3"/>
                        </a:solidFill>
                      </a:tcPr>
                    </a:tc>
                    <a:tc>
                      <a:txBody>
                        <a:bodyPr/>
                        <a:lstStyle/>
                        <a:p>
                          <a:endParaRPr lang="en-US"/>
                        </a:p>
                      </a:txBody>
                      <a:tcPr marL="91425" marR="91425" marT="91425" marB="91425">
                        <a:blipFill>
                          <a:blip r:embed="rId3"/>
                          <a:stretch>
                            <a:fillRect l="-288415" t="-95122" r="-610" b="-500000"/>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b="0" i="0" u="none" strike="noStrike" noProof="0" dirty="0">
                              <a:solidFill>
                                <a:schemeClr val="dk1"/>
                              </a:solidFill>
                              <a:latin typeface="PT Serif"/>
                            </a:rPr>
                            <a:t>Strongly secure</a:t>
                          </a:r>
                          <a:endParaRPr sz="1900" dirty="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61970">
                    <a:tc>
                      <a:txBody>
                        <a:bodyPr/>
                        <a:lstStyle/>
                        <a:p>
                          <a:pPr marL="0" lvl="0" indent="0" algn="l" rtl="0">
                            <a:spcBef>
                              <a:spcPts val="0"/>
                            </a:spcBef>
                            <a:spcAft>
                              <a:spcPts val="0"/>
                            </a:spcAft>
                            <a:buNone/>
                          </a:pPr>
                          <a:r>
                            <a:rPr lang="en" sz="2000" dirty="0">
                              <a:latin typeface="PT Serif"/>
                              <a:ea typeface="PT Serif"/>
                              <a:cs typeface="PT Serif"/>
                              <a:sym typeface="PT Serif"/>
                            </a:rPr>
                            <a:t>RSA-based</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dirty="0">
                              <a:solidFill>
                                <a:schemeClr val="dk1"/>
                              </a:solidFill>
                              <a:latin typeface="PT Serif"/>
                            </a:rPr>
                            <a:t>Strongly secure</a:t>
                          </a:r>
                          <a:endParaRPr lang="en" sz="1900" b="0" i="0" u="none" strike="noStrike" noProof="0" dirty="0"/>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3305">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Secure</a:t>
                          </a:r>
                          <a:endParaRPr sz="1900" dirty="0">
                            <a:solidFill>
                              <a:schemeClr val="dk1"/>
                            </a:solidFill>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805804">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Secure</a:t>
                          </a:r>
                          <a:endParaRPr lang="en-US" sz="1900" b="0" i="0" u="none" strike="noStrike" noProof="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72"/>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a:t>
            </a:r>
            <a:endParaRPr/>
          </a:p>
        </p:txBody>
      </p:sp>
      <p:sp>
        <p:nvSpPr>
          <p:cNvPr id="1049" name="Google Shape;1049;p72"/>
          <p:cNvSpPr txBox="1">
            <a:spLocks noGrp="1"/>
          </p:cNvSpPr>
          <p:nvPr>
            <p:ph type="body" idx="1"/>
          </p:nvPr>
        </p:nvSpPr>
        <p:spPr>
          <a:xfrm>
            <a:off x="163025" y="670799"/>
            <a:ext cx="8795100" cy="4259009"/>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400" dirty="0"/>
              <a:t>Most real-world ATS systems use the trivial ATS:</a:t>
            </a:r>
          </a:p>
          <a:p>
            <a:pPr marL="101600" lvl="0" indent="0" algn="l" rtl="0">
              <a:spcBef>
                <a:spcPts val="0"/>
              </a:spcBef>
              <a:spcAft>
                <a:spcPts val="0"/>
              </a:spcAft>
              <a:buSzPts val="2000"/>
              <a:buNone/>
            </a:pPr>
            <a:endParaRPr lang="en" sz="2400" dirty="0"/>
          </a:p>
          <a:p>
            <a:pPr marL="101600" lvl="0" indent="0" algn="l" rtl="0">
              <a:spcBef>
                <a:spcPts val="0"/>
              </a:spcBef>
              <a:spcAft>
                <a:spcPts val="0"/>
              </a:spcAft>
              <a:buSzPts val="2000"/>
              <a:buNone/>
            </a:pPr>
            <a:endParaRPr lang="en" sz="2400" dirty="0"/>
          </a:p>
          <a:p>
            <a:pPr marL="457200" lvl="0" indent="-355600" algn="l" rtl="0">
              <a:spcBef>
                <a:spcPts val="0"/>
              </a:spcBef>
              <a:spcAft>
                <a:spcPts val="0"/>
              </a:spcAft>
              <a:buSzPts val="2000"/>
              <a:buChar char="-"/>
            </a:pPr>
            <a:endParaRPr lang="en" sz="2400" dirty="0"/>
          </a:p>
          <a:p>
            <a:pPr marL="457200" lvl="0" indent="-355600" algn="l" rtl="0">
              <a:spcBef>
                <a:spcPts val="0"/>
              </a:spcBef>
              <a:spcAft>
                <a:spcPts val="0"/>
              </a:spcAft>
              <a:buSzPts val="2000"/>
              <a:buChar char="-"/>
            </a:pPr>
            <a:r>
              <a:rPr lang="en" sz="2400" dirty="0"/>
              <a:t>This paper gives 5 ATS-PR constructions which have </a:t>
            </a:r>
            <a:endParaRPr sz="2400" dirty="0"/>
          </a:p>
          <a:p>
            <a:pPr marL="101600" indent="0">
              <a:buSzPts val="2000"/>
              <a:buNone/>
            </a:pPr>
            <a:endParaRPr lang="en" sz="2400" dirty="0"/>
          </a:p>
          <a:p>
            <a:pPr marL="101600" indent="0">
              <a:buSzPts val="2000"/>
              <a:buNone/>
            </a:pPr>
            <a:endParaRPr lang="en" sz="2400" dirty="0"/>
          </a:p>
          <a:p>
            <a:pPr marL="101600" indent="0">
              <a:buSzPts val="2000"/>
              <a:buNone/>
            </a:pPr>
            <a:endParaRPr lang="en" sz="2400" dirty="0"/>
          </a:p>
          <a:p>
            <a:pPr indent="-355600">
              <a:buSzPts val="2000"/>
              <a:buFont typeface="PT Serif"/>
              <a:buChar char="-"/>
            </a:pPr>
            <a:r>
              <a:rPr lang="en" sz="2400" dirty="0"/>
              <a:t> Don’t use the trivial ATS!!</a:t>
            </a:r>
          </a:p>
          <a:p>
            <a:pPr indent="-355600">
              <a:buSzPts val="2000"/>
              <a:buFont typeface="PT Serif"/>
              <a:buChar char="-"/>
            </a:pPr>
            <a:endParaRPr lang="en" sz="2000" dirty="0"/>
          </a:p>
          <a:p>
            <a:pPr marL="101600" indent="0">
              <a:buSzPts val="2000"/>
              <a:buNone/>
            </a:pPr>
            <a:endParaRPr lang="en" sz="2400" dirty="0"/>
          </a:p>
        </p:txBody>
      </p:sp>
      <p:sp>
        <p:nvSpPr>
          <p:cNvPr id="2" name="Round Diagonal Corner Rectangle 1">
            <a:extLst>
              <a:ext uri="{FF2B5EF4-FFF2-40B4-BE49-F238E27FC236}">
                <a16:creationId xmlns:a16="http://schemas.microsoft.com/office/drawing/2014/main" id="{5641A820-EC51-1601-5364-DE41F131AAE8}"/>
              </a:ext>
            </a:extLst>
          </p:cNvPr>
          <p:cNvSpPr/>
          <p:nvPr/>
        </p:nvSpPr>
        <p:spPr>
          <a:xfrm>
            <a:off x="1371600" y="1498506"/>
            <a:ext cx="1878496" cy="572701"/>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Large Sigs</a:t>
            </a:r>
          </a:p>
        </p:txBody>
      </p:sp>
      <p:sp>
        <p:nvSpPr>
          <p:cNvPr id="3" name="Round Diagonal Corner Rectangle 2">
            <a:extLst>
              <a:ext uri="{FF2B5EF4-FFF2-40B4-BE49-F238E27FC236}">
                <a16:creationId xmlns:a16="http://schemas.microsoft.com/office/drawing/2014/main" id="{6665B809-38F4-8B07-8281-E9C7D32C281A}"/>
              </a:ext>
            </a:extLst>
          </p:cNvPr>
          <p:cNvSpPr/>
          <p:nvPr/>
        </p:nvSpPr>
        <p:spPr>
          <a:xfrm>
            <a:off x="3890997" y="1498507"/>
            <a:ext cx="1878496" cy="572700"/>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Slow Verify</a:t>
            </a:r>
          </a:p>
        </p:txBody>
      </p:sp>
      <p:sp>
        <p:nvSpPr>
          <p:cNvPr id="4" name="Round Diagonal Corner Rectangle 3">
            <a:extLst>
              <a:ext uri="{FF2B5EF4-FFF2-40B4-BE49-F238E27FC236}">
                <a16:creationId xmlns:a16="http://schemas.microsoft.com/office/drawing/2014/main" id="{668DE7D1-6743-5249-F116-817909283597}"/>
              </a:ext>
            </a:extLst>
          </p:cNvPr>
          <p:cNvSpPr/>
          <p:nvPr/>
        </p:nvSpPr>
        <p:spPr>
          <a:xfrm>
            <a:off x="6430272" y="1448814"/>
            <a:ext cx="1878496" cy="572700"/>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T Serif" panose="020A0603040505020204" pitchFamily="18" charset="77"/>
              </a:rPr>
              <a:t>Not Refreshable!</a:t>
            </a:r>
          </a:p>
        </p:txBody>
      </p:sp>
      <p:sp>
        <p:nvSpPr>
          <p:cNvPr id="9" name="Round Diagonal Corner Rectangle 8">
            <a:extLst>
              <a:ext uri="{FF2B5EF4-FFF2-40B4-BE49-F238E27FC236}">
                <a16:creationId xmlns:a16="http://schemas.microsoft.com/office/drawing/2014/main" id="{46864E30-4718-9000-A74D-2A273A3200E7}"/>
              </a:ext>
            </a:extLst>
          </p:cNvPr>
          <p:cNvSpPr/>
          <p:nvPr/>
        </p:nvSpPr>
        <p:spPr>
          <a:xfrm>
            <a:off x="1371600" y="3122605"/>
            <a:ext cx="1878496" cy="572702"/>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Short Sigs</a:t>
            </a:r>
          </a:p>
        </p:txBody>
      </p:sp>
      <p:sp>
        <p:nvSpPr>
          <p:cNvPr id="10" name="Round Diagonal Corner Rectangle 9">
            <a:extLst>
              <a:ext uri="{FF2B5EF4-FFF2-40B4-BE49-F238E27FC236}">
                <a16:creationId xmlns:a16="http://schemas.microsoft.com/office/drawing/2014/main" id="{2988AC91-FC18-7EEF-B7BD-B90A6C924721}"/>
              </a:ext>
            </a:extLst>
          </p:cNvPr>
          <p:cNvSpPr/>
          <p:nvPr/>
        </p:nvSpPr>
        <p:spPr>
          <a:xfrm>
            <a:off x="3829878" y="3122604"/>
            <a:ext cx="1878496" cy="572700"/>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Fast Verify</a:t>
            </a:r>
          </a:p>
        </p:txBody>
      </p:sp>
      <p:sp>
        <p:nvSpPr>
          <p:cNvPr id="11" name="Round Diagonal Corner Rectangle 10">
            <a:extLst>
              <a:ext uri="{FF2B5EF4-FFF2-40B4-BE49-F238E27FC236}">
                <a16:creationId xmlns:a16="http://schemas.microsoft.com/office/drawing/2014/main" id="{C94B0AA9-CD06-579D-FE08-985E9E3EDCAB}"/>
              </a:ext>
            </a:extLst>
          </p:cNvPr>
          <p:cNvSpPr/>
          <p:nvPr/>
        </p:nvSpPr>
        <p:spPr>
          <a:xfrm>
            <a:off x="6430272" y="3122604"/>
            <a:ext cx="1878496" cy="572700"/>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T Serif" panose="020A0603040505020204" pitchFamily="18" charset="77"/>
              </a:rPr>
              <a:t>Refreshable!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animEffect transition="in" filter="fade">
                                      <p:cBhvr>
                                        <p:cTn id="7" dur="1000"/>
                                        <p:tgtEl>
                                          <p:spTgt spid="10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49">
                                            <p:txEl>
                                              <p:pRg st="4" end="4"/>
                                            </p:txEl>
                                          </p:spTgt>
                                        </p:tgtEl>
                                        <p:attrNameLst>
                                          <p:attrName>style.visibility</p:attrName>
                                        </p:attrNameLst>
                                      </p:cBhvr>
                                      <p:to>
                                        <p:strVal val="visible"/>
                                      </p:to>
                                    </p:set>
                                    <p:animEffect transition="in" filter="fade">
                                      <p:cBhvr>
                                        <p:cTn id="31" dur="1000"/>
                                        <p:tgtEl>
                                          <p:spTgt spid="1049">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49">
                                            <p:txEl>
                                              <p:pRg st="8" end="8"/>
                                            </p:txEl>
                                          </p:spTgt>
                                        </p:tgtEl>
                                        <p:attrNameLst>
                                          <p:attrName>style.visibility</p:attrName>
                                        </p:attrNameLst>
                                      </p:cBhvr>
                                      <p:to>
                                        <p:strVal val="visible"/>
                                      </p:to>
                                    </p:set>
                                    <p:animEffect transition="in" filter="fade">
                                      <p:cBhvr>
                                        <p:cTn id="55" dur="1000"/>
                                        <p:tgtEl>
                                          <p:spTgt spid="104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Thank you for listening!</a:t>
            </a:r>
            <a:endParaRPr/>
          </a:p>
        </p:txBody>
      </p:sp>
      <p:sp>
        <p:nvSpPr>
          <p:cNvPr id="1061" name="Google Shape;1061;p7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endParaRPr lang="en" sz="2400" dirty="0"/>
          </a:p>
          <a:p>
            <a:pPr marL="0" lvl="0" indent="0" rtl="0">
              <a:spcBef>
                <a:spcPts val="0"/>
              </a:spcBef>
              <a:spcAft>
                <a:spcPts val="1200"/>
              </a:spcAft>
              <a:buNone/>
            </a:pPr>
            <a:r>
              <a:rPr lang="en" sz="2400" dirty="0"/>
              <a:t>	Questions?</a:t>
            </a:r>
            <a:endParaRPr sz="2400" dirty="0"/>
          </a:p>
        </p:txBody>
      </p:sp>
      <p:cxnSp>
        <p:nvCxnSpPr>
          <p:cNvPr id="4" name="Straight Connector 3">
            <a:extLst>
              <a:ext uri="{FF2B5EF4-FFF2-40B4-BE49-F238E27FC236}">
                <a16:creationId xmlns:a16="http://schemas.microsoft.com/office/drawing/2014/main" id="{BD9FECB9-D982-ABCD-13E1-5A6B9DE23EB9}"/>
              </a:ext>
            </a:extLst>
          </p:cNvPr>
          <p:cNvCxnSpPr>
            <a:cxnSpLocks/>
          </p:cNvCxnSpPr>
          <p:nvPr/>
        </p:nvCxnSpPr>
        <p:spPr>
          <a:xfrm>
            <a:off x="4456253" y="4601050"/>
            <a:ext cx="4328182"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DD30B96-C101-FF93-A535-0DF0F38F59BE}"/>
              </a:ext>
            </a:extLst>
          </p:cNvPr>
          <p:cNvSpPr txBox="1"/>
          <p:nvPr/>
        </p:nvSpPr>
        <p:spPr>
          <a:xfrm>
            <a:off x="4529349" y="4613020"/>
            <a:ext cx="4403034" cy="430887"/>
          </a:xfrm>
          <a:prstGeom prst="rect">
            <a:avLst/>
          </a:prstGeom>
          <a:noFill/>
        </p:spPr>
        <p:txBody>
          <a:bodyPr wrap="square" rtlCol="0">
            <a:spAutoFit/>
          </a:bodyPr>
          <a:lstStyle/>
          <a:p>
            <a:r>
              <a:rPr lang="en-US" sz="2200" dirty="0">
                <a:latin typeface="PT Serif" panose="020A0603040505020204" pitchFamily="18" charset="77"/>
              </a:rPr>
              <a:t>https://</a:t>
            </a:r>
            <a:r>
              <a:rPr lang="en-US" sz="2200" dirty="0" err="1">
                <a:latin typeface="PT Serif" panose="020A0603040505020204" pitchFamily="18" charset="77"/>
              </a:rPr>
              <a:t>eprint.iacr.org</a:t>
            </a:r>
            <a:r>
              <a:rPr lang="en-US" sz="2200" dirty="0">
                <a:latin typeface="PT Serif" panose="020A0603040505020204" pitchFamily="18" charset="77"/>
              </a:rPr>
              <a:t>/2022/1656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3394-33B9-B008-335F-C3720A75B879}"/>
              </a:ext>
            </a:extLst>
          </p:cNvPr>
          <p:cNvSpPr>
            <a:spLocks noGrp="1"/>
          </p:cNvSpPr>
          <p:nvPr>
            <p:ph type="title"/>
          </p:nvPr>
        </p:nvSpPr>
        <p:spPr/>
        <p:txBody>
          <a:bodyPr>
            <a:normAutofit fontScale="90000"/>
          </a:bodyPr>
          <a:lstStyle/>
          <a:p>
            <a:r>
              <a:rPr lang="en-US" dirty="0"/>
              <a:t>Unforgeability of Signatures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22579FA-5DB3-F560-3709-2C852DA92150}"/>
                  </a:ext>
                </a:extLst>
              </p:cNvPr>
              <p:cNvSpPr>
                <a:spLocks noGrp="1"/>
              </p:cNvSpPr>
              <p:nvPr>
                <p:ph type="body" idx="1"/>
              </p:nvPr>
            </p:nvSpPr>
            <p:spPr/>
            <p:txBody>
              <a:bodyPr>
                <a:normAutofit/>
              </a:bodyPr>
              <a:lstStyle/>
              <a:p>
                <a:pPr marL="114300" indent="0">
                  <a:buNone/>
                </a:pPr>
                <a:r>
                  <a:rPr lang="en-US" sz="2400" dirty="0"/>
                  <a:t>Attacker who gets </a:t>
                </a:r>
                <a14:m>
                  <m:oMath xmlns:m="http://schemas.openxmlformats.org/officeDocument/2006/math">
                    <m:r>
                      <a:rPr lang="en-US" sz="2400" i="1">
                        <a:latin typeface="Cambria Math" panose="02040503050406030204" pitchFamily="18" charset="0"/>
                      </a:rPr>
                      <m:t>𝑝𝑘</m:t>
                    </m:r>
                    <m:r>
                      <a:rPr lang="en-US" sz="2400" b="0" i="0" smtClean="0">
                        <a:latin typeface="Cambria Math" panose="02040503050406030204" pitchFamily="18" charset="0"/>
                      </a:rPr>
                      <m:t> </m:t>
                    </m:r>
                  </m:oMath>
                </a14:m>
                <a:r>
                  <a:rPr lang="en-US" sz="2400" dirty="0"/>
                  <a:t>and sigs on messages of their choice,</a:t>
                </a:r>
              </a:p>
              <a:p>
                <a:pPr marL="114300" indent="0">
                  <a:buNone/>
                </a:pPr>
                <a:r>
                  <a:rPr lang="en-US" sz="2400" dirty="0"/>
                  <a:t>	</a:t>
                </a:r>
              </a:p>
              <a:p>
                <a:pPr marL="114300" indent="0" algn="ctr">
                  <a:buNone/>
                </a:pPr>
                <a:r>
                  <a:rPr lang="en-US" sz="2400" dirty="0"/>
                  <a:t>Cannot forge sig on a new msg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oMath>
                </a14:m>
                <a:endParaRPr lang="en-US" sz="2400" dirty="0"/>
              </a:p>
            </p:txBody>
          </p:sp>
        </mc:Choice>
        <mc:Fallback>
          <p:sp>
            <p:nvSpPr>
              <p:cNvPr id="3" name="Text Placeholder 2">
                <a:extLst>
                  <a:ext uri="{FF2B5EF4-FFF2-40B4-BE49-F238E27FC236}">
                    <a16:creationId xmlns:a16="http://schemas.microsoft.com/office/drawing/2014/main" id="{122579FA-5DB3-F560-3709-2C852DA92150}"/>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pic>
        <p:nvPicPr>
          <p:cNvPr id="5" name="Google Shape;74;p15">
            <a:extLst>
              <a:ext uri="{FF2B5EF4-FFF2-40B4-BE49-F238E27FC236}">
                <a16:creationId xmlns:a16="http://schemas.microsoft.com/office/drawing/2014/main" id="{69FCADF0-67A0-FB5C-6172-929CAC1B58C0}"/>
              </a:ext>
            </a:extLst>
          </p:cNvPr>
          <p:cNvPicPr preferRelativeResize="0"/>
          <p:nvPr/>
        </p:nvPicPr>
        <p:blipFill>
          <a:blip r:embed="rId4">
            <a:alphaModFix/>
          </a:blip>
          <a:stretch>
            <a:fillRect/>
          </a:stretch>
        </p:blipFill>
        <p:spPr>
          <a:xfrm>
            <a:off x="4143549" y="2505630"/>
            <a:ext cx="834050" cy="1152898"/>
          </a:xfrm>
          <a:prstGeom prst="rect">
            <a:avLst/>
          </a:prstGeom>
          <a:noFill/>
          <a:ln>
            <a:noFill/>
          </a:ln>
        </p:spPr>
      </p:pic>
      <p:sp>
        <p:nvSpPr>
          <p:cNvPr id="6" name="Google Shape;121;p17">
            <a:extLst>
              <a:ext uri="{FF2B5EF4-FFF2-40B4-BE49-F238E27FC236}">
                <a16:creationId xmlns:a16="http://schemas.microsoft.com/office/drawing/2014/main" id="{358091A8-A037-07D5-013C-B046CCAA5260}"/>
              </a:ext>
            </a:extLst>
          </p:cNvPr>
          <p:cNvSpPr txBox="1"/>
          <p:nvPr/>
        </p:nvSpPr>
        <p:spPr>
          <a:xfrm>
            <a:off x="2404016" y="3757482"/>
            <a:ext cx="4313117"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FF6E6B"/>
                </a:solidFill>
                <a:latin typeface="PT Serif"/>
                <a:ea typeface="PT Serif"/>
                <a:cs typeface="PT Serif"/>
                <a:sym typeface="PT Serif"/>
              </a:rPr>
              <a:t>But what if Alice gets hacked?</a:t>
            </a:r>
          </a:p>
          <a:p>
            <a:pPr marL="0" lvl="0" indent="0" algn="l" rtl="0">
              <a:spcBef>
                <a:spcPts val="0"/>
              </a:spcBef>
              <a:spcAft>
                <a:spcPts val="0"/>
              </a:spcAft>
              <a:buNone/>
            </a:pPr>
            <a:r>
              <a:rPr lang="en" sz="2400" dirty="0">
                <a:solidFill>
                  <a:srgbClr val="FF6E6B"/>
                </a:solidFill>
                <a:latin typeface="PT Serif"/>
                <a:ea typeface="PT Serif"/>
                <a:cs typeface="PT Serif"/>
                <a:sym typeface="PT Serif"/>
              </a:rPr>
              <a:t>⇒ Attacker can sign anything!</a:t>
            </a:r>
            <a:endParaRPr sz="2400" dirty="0">
              <a:solidFill>
                <a:srgbClr val="FF6E6B"/>
              </a:solidFill>
              <a:latin typeface="PT Serif"/>
              <a:ea typeface="PT Serif"/>
              <a:cs typeface="PT Serif"/>
              <a:sym typeface="PT Serif"/>
            </a:endParaRPr>
          </a:p>
        </p:txBody>
      </p:sp>
      <p:pic>
        <p:nvPicPr>
          <p:cNvPr id="7" name="Google Shape;165;p21">
            <a:extLst>
              <a:ext uri="{FF2B5EF4-FFF2-40B4-BE49-F238E27FC236}">
                <a16:creationId xmlns:a16="http://schemas.microsoft.com/office/drawing/2014/main" id="{84055736-3AD8-ACE5-4873-1A6BEB5794FB}"/>
              </a:ext>
            </a:extLst>
          </p:cNvPr>
          <p:cNvPicPr preferRelativeResize="0"/>
          <p:nvPr/>
        </p:nvPicPr>
        <p:blipFill>
          <a:blip r:embed="rId5">
            <a:alphaModFix/>
          </a:blip>
          <a:stretch>
            <a:fillRect/>
          </a:stretch>
        </p:blipFill>
        <p:spPr>
          <a:xfrm>
            <a:off x="3839792" y="2565774"/>
            <a:ext cx="690275" cy="674124"/>
          </a:xfrm>
          <a:prstGeom prst="rect">
            <a:avLst/>
          </a:prstGeom>
          <a:noFill/>
          <a:ln>
            <a:noFill/>
          </a:ln>
        </p:spPr>
      </p:pic>
    </p:spTree>
    <p:extLst>
      <p:ext uri="{BB962C8B-B14F-4D97-AF65-F5344CB8AC3E}">
        <p14:creationId xmlns:p14="http://schemas.microsoft.com/office/powerpoint/2010/main" val="41548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61226" y="12278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t</a:t>
            </a:r>
            <a:r>
              <a:rPr lang="en" dirty="0"/>
              <a:t>-out-of-n Threshold Signatures [D87]</a:t>
            </a:r>
            <a:endParaRPr dirty="0"/>
          </a:p>
        </p:txBody>
      </p:sp>
      <p:pic>
        <p:nvPicPr>
          <p:cNvPr id="74" name="Google Shape;74;p15"/>
          <p:cNvPicPr preferRelativeResize="0"/>
          <p:nvPr/>
        </p:nvPicPr>
        <p:blipFill>
          <a:blip r:embed="rId3">
            <a:alphaModFix/>
          </a:blip>
          <a:stretch>
            <a:fillRect/>
          </a:stretch>
        </p:blipFill>
        <p:spPr>
          <a:xfrm>
            <a:off x="2449743" y="1333877"/>
            <a:ext cx="834050" cy="1152898"/>
          </a:xfrm>
          <a:prstGeom prst="rect">
            <a:avLst/>
          </a:prstGeom>
          <a:noFill/>
          <a:ln>
            <a:noFill/>
          </a:ln>
        </p:spPr>
      </p:pic>
      <mc:AlternateContent xmlns:mc="http://schemas.openxmlformats.org/markup-compatibility/2006" xmlns:a14="http://schemas.microsoft.com/office/drawing/2010/main">
        <mc:Choice Requires="a14">
          <p:sp>
            <p:nvSpPr>
              <p:cNvPr id="75" name="Google Shape;75;p15"/>
              <p:cNvSpPr txBox="1"/>
              <p:nvPr/>
            </p:nvSpPr>
            <p:spPr>
              <a:xfrm>
                <a:off x="2530864" y="232449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75" name="Google Shape;75;p15"/>
              <p:cNvSpPr txBox="1">
                <a:spLocks noRot="1" noChangeAspect="1" noMove="1" noResize="1" noEditPoints="1" noAdjustHandles="1" noChangeArrowheads="1" noChangeShapeType="1" noTextEdit="1"/>
              </p:cNvSpPr>
              <p:nvPr/>
            </p:nvSpPr>
            <p:spPr>
              <a:xfrm>
                <a:off x="2530864" y="2324492"/>
                <a:ext cx="656512" cy="492412"/>
              </a:xfrm>
              <a:prstGeom prst="rect">
                <a:avLst/>
              </a:prstGeom>
              <a:blipFill>
                <a:blip r:embed="rId4"/>
                <a:stretch>
                  <a:fillRect/>
                </a:stretch>
              </a:blipFill>
              <a:ln>
                <a:noFill/>
              </a:ln>
            </p:spPr>
            <p:txBody>
              <a:bodyPr/>
              <a:lstStyle/>
              <a:p>
                <a:r>
                  <a:rPr lang="en-US">
                    <a:noFill/>
                  </a:rPr>
                  <a:t> </a:t>
                </a:r>
              </a:p>
            </p:txBody>
          </p:sp>
        </mc:Fallback>
      </mc:AlternateContent>
      <p:pic>
        <p:nvPicPr>
          <p:cNvPr id="77" name="Google Shape;77;p15"/>
          <p:cNvPicPr preferRelativeResize="0"/>
          <p:nvPr/>
        </p:nvPicPr>
        <p:blipFill>
          <a:blip r:embed="rId5">
            <a:alphaModFix/>
          </a:blip>
          <a:stretch>
            <a:fillRect/>
          </a:stretch>
        </p:blipFill>
        <p:spPr>
          <a:xfrm>
            <a:off x="4407755" y="1391058"/>
            <a:ext cx="834050" cy="1095717"/>
          </a:xfrm>
          <a:prstGeom prst="rect">
            <a:avLst/>
          </a:prstGeom>
          <a:noFill/>
          <a:ln>
            <a:noFill/>
          </a:ln>
        </p:spPr>
      </p:pic>
      <p:pic>
        <p:nvPicPr>
          <p:cNvPr id="79" name="Google Shape;79;p15"/>
          <p:cNvPicPr preferRelativeResize="0"/>
          <p:nvPr/>
        </p:nvPicPr>
        <p:blipFill>
          <a:blip r:embed="rId6">
            <a:alphaModFix/>
          </a:blip>
          <a:stretch>
            <a:fillRect/>
          </a:stretch>
        </p:blipFill>
        <p:spPr>
          <a:xfrm>
            <a:off x="6355088" y="1323912"/>
            <a:ext cx="909710" cy="1152900"/>
          </a:xfrm>
          <a:prstGeom prst="rect">
            <a:avLst/>
          </a:prstGeom>
          <a:noFill/>
          <a:ln>
            <a:noFill/>
          </a:ln>
        </p:spPr>
      </p:pic>
      <mc:AlternateContent xmlns:mc="http://schemas.openxmlformats.org/markup-compatibility/2006" xmlns:a14="http://schemas.microsoft.com/office/drawing/2010/main">
        <mc:Choice Requires="a14">
          <p:sp>
            <p:nvSpPr>
              <p:cNvPr id="85" name="Google Shape;85;p15"/>
              <p:cNvSpPr txBox="1"/>
              <p:nvPr/>
            </p:nvSpPr>
            <p:spPr>
              <a:xfrm>
                <a:off x="4560026" y="231582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85" name="Google Shape;85;p15"/>
              <p:cNvSpPr txBox="1">
                <a:spLocks noRot="1" noChangeAspect="1" noMove="1" noResize="1" noEditPoints="1" noAdjustHandles="1" noChangeArrowheads="1" noChangeShapeType="1" noTextEdit="1"/>
              </p:cNvSpPr>
              <p:nvPr/>
            </p:nvSpPr>
            <p:spPr>
              <a:xfrm>
                <a:off x="4560026" y="2315825"/>
                <a:ext cx="719601"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Google Shape;86;p15"/>
              <p:cNvSpPr txBox="1"/>
              <p:nvPr/>
            </p:nvSpPr>
            <p:spPr>
              <a:xfrm>
                <a:off x="6355088" y="229790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86" name="Google Shape;86;p15"/>
              <p:cNvSpPr txBox="1">
                <a:spLocks noRot="1" noChangeAspect="1" noMove="1" noResize="1" noEditPoints="1" noAdjustHandles="1" noChangeArrowheads="1" noChangeShapeType="1" noTextEdit="1"/>
              </p:cNvSpPr>
              <p:nvPr/>
            </p:nvSpPr>
            <p:spPr>
              <a:xfrm>
                <a:off x="6355088" y="2297906"/>
                <a:ext cx="834050" cy="492412"/>
              </a:xfrm>
              <a:prstGeom prst="rect">
                <a:avLst/>
              </a:prstGeom>
              <a:blipFill>
                <a:blip r:embed="rId8"/>
                <a:stretch>
                  <a:fillRect/>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BA0CDD4-4604-15A4-5D67-11B3482D079E}"/>
              </a:ext>
            </a:extLst>
          </p:cNvPr>
          <p:cNvCxnSpPr>
            <a:cxnSpLocks/>
          </p:cNvCxnSpPr>
          <p:nvPr/>
        </p:nvCxnSpPr>
        <p:spPr>
          <a:xfrm>
            <a:off x="1934702" y="2570698"/>
            <a:ext cx="42531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D2BA95-15CB-815B-555E-0F99C6B10780}"/>
                  </a:ext>
                </a:extLst>
              </p:cNvPr>
              <p:cNvSpPr txBox="1"/>
              <p:nvPr/>
            </p:nvSpPr>
            <p:spPr>
              <a:xfrm>
                <a:off x="4138096" y="691115"/>
                <a:ext cx="142626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Message </a:t>
                </a:r>
                <a14:m>
                  <m:oMath xmlns:m="http://schemas.openxmlformats.org/officeDocument/2006/math">
                    <m:r>
                      <a:rPr lang="en-US" sz="2000" i="1">
                        <a:solidFill>
                          <a:schemeClr val="bg2"/>
                        </a:solidFill>
                        <a:latin typeface="Cambria Math" panose="02040503050406030204" pitchFamily="18" charset="0"/>
                      </a:rPr>
                      <m:t>𝑚</m:t>
                    </m:r>
                  </m:oMath>
                </a14:m>
                <a:endParaRPr lang="en-US" sz="2000" dirty="0">
                  <a:solidFill>
                    <a:schemeClr val="bg2"/>
                  </a:solidFill>
                  <a:latin typeface="PT Serif" panose="020A0603040505020204" pitchFamily="18" charset="77"/>
                </a:endParaRPr>
              </a:p>
            </p:txBody>
          </p:sp>
        </mc:Choice>
        <mc:Fallback xmlns="">
          <p:sp>
            <p:nvSpPr>
              <p:cNvPr id="7" name="TextBox 6">
                <a:extLst>
                  <a:ext uri="{FF2B5EF4-FFF2-40B4-BE49-F238E27FC236}">
                    <a16:creationId xmlns:a16="http://schemas.microsoft.com/office/drawing/2014/main" id="{EAD2BA95-15CB-815B-555E-0F99C6B10780}"/>
                  </a:ext>
                </a:extLst>
              </p:cNvPr>
              <p:cNvSpPr txBox="1">
                <a:spLocks noRot="1" noChangeAspect="1" noMove="1" noResize="1" noEditPoints="1" noAdjustHandles="1" noChangeArrowheads="1" noChangeShapeType="1" noTextEdit="1"/>
              </p:cNvSpPr>
              <p:nvPr/>
            </p:nvSpPr>
            <p:spPr>
              <a:xfrm>
                <a:off x="4138096" y="691115"/>
                <a:ext cx="1426268" cy="400110"/>
              </a:xfrm>
              <a:prstGeom prst="rect">
                <a:avLst/>
              </a:prstGeom>
              <a:blipFill>
                <a:blip r:embed="rId9"/>
                <a:stretch>
                  <a:fillRect l="-4386" t="-9375" b="-28125"/>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8A7B9218-D4F8-90F1-4F8E-2F3236286906}"/>
              </a:ext>
            </a:extLst>
          </p:cNvPr>
          <p:cNvCxnSpPr>
            <a:cxnSpLocks/>
            <a:stCxn id="7" idx="1"/>
            <a:endCxn id="74" idx="0"/>
          </p:cNvCxnSpPr>
          <p:nvPr/>
        </p:nvCxnSpPr>
        <p:spPr>
          <a:xfrm flipH="1">
            <a:off x="2866768" y="891170"/>
            <a:ext cx="1271328" cy="44270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44EBA1-F642-B27D-90DC-176CC99C320C}"/>
              </a:ext>
            </a:extLst>
          </p:cNvPr>
          <p:cNvCxnSpPr>
            <a:cxnSpLocks/>
            <a:stCxn id="7" idx="3"/>
            <a:endCxn id="79" idx="0"/>
          </p:cNvCxnSpPr>
          <p:nvPr/>
        </p:nvCxnSpPr>
        <p:spPr>
          <a:xfrm>
            <a:off x="5564364" y="891170"/>
            <a:ext cx="1245579" cy="4327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D3F7D6-5796-7BAE-9E15-2DE955D215B4}"/>
                  </a:ext>
                </a:extLst>
              </p:cNvPr>
              <p:cNvSpPr txBox="1"/>
              <p:nvPr/>
            </p:nvSpPr>
            <p:spPr>
              <a:xfrm>
                <a:off x="3236979" y="778884"/>
                <a:ext cx="41644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xmlns="">
          <p:sp>
            <p:nvSpPr>
              <p:cNvPr id="22" name="TextBox 21">
                <a:extLst>
                  <a:ext uri="{FF2B5EF4-FFF2-40B4-BE49-F238E27FC236}">
                    <a16:creationId xmlns:a16="http://schemas.microsoft.com/office/drawing/2014/main" id="{B3D3F7D6-5796-7BAE-9E15-2DE955D215B4}"/>
                  </a:ext>
                </a:extLst>
              </p:cNvPr>
              <p:cNvSpPr txBox="1">
                <a:spLocks noRot="1" noChangeAspect="1" noMove="1" noResize="1" noEditPoints="1" noAdjustHandles="1" noChangeArrowheads="1" noChangeShapeType="1" noTextEdit="1"/>
              </p:cNvSpPr>
              <p:nvPr/>
            </p:nvSpPr>
            <p:spPr>
              <a:xfrm>
                <a:off x="3236979" y="778884"/>
                <a:ext cx="416445"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F2070C-077D-55B1-9B1A-2F1A8B1EC190}"/>
                  </a:ext>
                </a:extLst>
              </p:cNvPr>
              <p:cNvSpPr txBox="1"/>
              <p:nvPr/>
            </p:nvSpPr>
            <p:spPr>
              <a:xfrm>
                <a:off x="6036278" y="776837"/>
                <a:ext cx="41644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xmlns="">
          <p:sp>
            <p:nvSpPr>
              <p:cNvPr id="24" name="TextBox 23">
                <a:extLst>
                  <a:ext uri="{FF2B5EF4-FFF2-40B4-BE49-F238E27FC236}">
                    <a16:creationId xmlns:a16="http://schemas.microsoft.com/office/drawing/2014/main" id="{1FF2070C-077D-55B1-9B1A-2F1A8B1EC190}"/>
                  </a:ext>
                </a:extLst>
              </p:cNvPr>
              <p:cNvSpPr txBox="1">
                <a:spLocks noRot="1" noChangeAspect="1" noMove="1" noResize="1" noEditPoints="1" noAdjustHandles="1" noChangeArrowheads="1" noChangeShapeType="1" noTextEdit="1"/>
              </p:cNvSpPr>
              <p:nvPr/>
            </p:nvSpPr>
            <p:spPr>
              <a:xfrm>
                <a:off x="6036278" y="776837"/>
                <a:ext cx="416445" cy="400110"/>
              </a:xfrm>
              <a:prstGeom prst="rect">
                <a:avLst/>
              </a:prstGeom>
              <a:blipFill>
                <a:blip r:embed="rId11"/>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2C476828-A8A4-A488-82E8-55A606F41A7F}"/>
              </a:ext>
            </a:extLst>
          </p:cNvPr>
          <p:cNvCxnSpPr>
            <a:cxnSpLocks/>
            <a:stCxn id="75" idx="2"/>
          </p:cNvCxnSpPr>
          <p:nvPr/>
        </p:nvCxnSpPr>
        <p:spPr>
          <a:xfrm>
            <a:off x="2859120" y="2816904"/>
            <a:ext cx="1433036" cy="60664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3CF6F6-4718-9B50-028D-515D0441EC5B}"/>
              </a:ext>
            </a:extLst>
          </p:cNvPr>
          <p:cNvCxnSpPr>
            <a:cxnSpLocks/>
            <a:stCxn id="86" idx="2"/>
          </p:cNvCxnSpPr>
          <p:nvPr/>
        </p:nvCxnSpPr>
        <p:spPr>
          <a:xfrm flipH="1">
            <a:off x="5474912" y="2790318"/>
            <a:ext cx="1297201" cy="64319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51DC779-BA6C-7A84-3ECD-1F57379316DD}"/>
              </a:ext>
            </a:extLst>
          </p:cNvPr>
          <p:cNvCxnSpPr>
            <a:cxnSpLocks/>
            <a:endCxn id="46" idx="0"/>
          </p:cNvCxnSpPr>
          <p:nvPr/>
        </p:nvCxnSpPr>
        <p:spPr>
          <a:xfrm>
            <a:off x="4820996" y="3771433"/>
            <a:ext cx="0" cy="28273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03CC8E-B445-623E-83E3-E77CE0991E24}"/>
              </a:ext>
            </a:extLst>
          </p:cNvPr>
          <p:cNvSpPr txBox="1"/>
          <p:nvPr/>
        </p:nvSpPr>
        <p:spPr>
          <a:xfrm>
            <a:off x="4642092" y="4054170"/>
            <a:ext cx="357808" cy="461665"/>
          </a:xfrm>
          <a:prstGeom prst="rect">
            <a:avLst/>
          </a:prstGeom>
          <a:noFill/>
        </p:spPr>
        <p:txBody>
          <a:bodyPr wrap="square" rtlCol="0">
            <a:spAutoFit/>
          </a:bodyPr>
          <a:lstStyle/>
          <a:p>
            <a:r>
              <a:rPr lang="en" sz="2300" dirty="0">
                <a:solidFill>
                  <a:schemeClr val="bg2"/>
                </a:solidFill>
                <a:latin typeface="PT Serif"/>
                <a:ea typeface="PT Serif"/>
                <a:cs typeface="PT Serif"/>
                <a:sym typeface="PT Serif"/>
              </a:rPr>
              <a:t>𝝈</a:t>
            </a:r>
            <a:endParaRPr lang="en-US" sz="2300" dirty="0">
              <a:solidFill>
                <a:schemeClr val="bg2"/>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B0651EB-E700-03B0-39D8-F784C96ABAD2}"/>
                  </a:ext>
                </a:extLst>
              </p:cNvPr>
              <p:cNvSpPr txBox="1"/>
              <p:nvPr/>
            </p:nvSpPr>
            <p:spPr>
              <a:xfrm>
                <a:off x="326235" y="3008944"/>
                <a:ext cx="3372853" cy="461665"/>
              </a:xfrm>
              <a:prstGeom prst="rect">
                <a:avLst/>
              </a:prstGeom>
              <a:noFill/>
              <a:ln>
                <a:noFill/>
              </a:ln>
            </p:spPr>
            <p:txBody>
              <a:bodyPr wrap="square" rtlCol="0">
                <a:spAutoFit/>
              </a:bodyPr>
              <a:lstStyle/>
              <a:p>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ea typeface="PT Serif"/>
                            <a:cs typeface="PT Serif"/>
                            <a:sym typeface="PT Serif"/>
                          </a:rPr>
                        </m:ctrlPr>
                      </m:sSubPr>
                      <m:e>
                        <m:r>
                          <a:rPr lang="en" sz="2300" i="1" smtClean="0">
                            <a:solidFill>
                              <a:schemeClr val="accent1">
                                <a:lumMod val="50000"/>
                              </a:schemeClr>
                            </a:solidFill>
                            <a:latin typeface="Cambria Math" panose="02040503050406030204" pitchFamily="18" charset="0"/>
                            <a:ea typeface="PT Serif"/>
                            <a:cs typeface="PT Serif"/>
                            <a:sym typeface="PT Serif"/>
                          </a:rPr>
                          <m:t>𝜎</m:t>
                        </m:r>
                      </m:e>
                      <m:sub>
                        <m:r>
                          <a:rPr lang="en-US" sz="2300" b="0" i="1" smtClean="0">
                            <a:solidFill>
                              <a:schemeClr val="accent1">
                                <a:lumMod val="50000"/>
                              </a:schemeClr>
                            </a:solidFill>
                            <a:latin typeface="Cambria Math" panose="02040503050406030204" pitchFamily="18" charset="0"/>
                            <a:ea typeface="PT Serif"/>
                            <a:cs typeface="PT Serif"/>
                            <a:sym typeface="PT Serif"/>
                          </a:rPr>
                          <m:t>1</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Sign(</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m:t>
                    </m:r>
                  </m:oMath>
                </a14:m>
                <a:r>
                  <a:rPr lang="en-US" sz="2300" dirty="0">
                    <a:solidFill>
                      <a:schemeClr val="accent1">
                        <a:lumMod val="50000"/>
                      </a:schemeClr>
                    </a:solidFill>
                    <a:latin typeface="PT Serif" panose="020A0603040505020204" pitchFamily="18" charset="77"/>
                  </a:rPr>
                  <a:t> {1,3})</a:t>
                </a:r>
              </a:p>
            </p:txBody>
          </p:sp>
        </mc:Choice>
        <mc:Fallback xmlns="">
          <p:sp>
            <p:nvSpPr>
              <p:cNvPr id="60" name="TextBox 59">
                <a:extLst>
                  <a:ext uri="{FF2B5EF4-FFF2-40B4-BE49-F238E27FC236}">
                    <a16:creationId xmlns:a16="http://schemas.microsoft.com/office/drawing/2014/main" id="{BB0651EB-E700-03B0-39D8-F784C96ABAD2}"/>
                  </a:ext>
                </a:extLst>
              </p:cNvPr>
              <p:cNvSpPr txBox="1">
                <a:spLocks noRot="1" noChangeAspect="1" noMove="1" noResize="1" noEditPoints="1" noAdjustHandles="1" noChangeArrowheads="1" noChangeShapeType="1" noTextEdit="1"/>
              </p:cNvSpPr>
              <p:nvPr/>
            </p:nvSpPr>
            <p:spPr>
              <a:xfrm>
                <a:off x="326235" y="3008944"/>
                <a:ext cx="3372853" cy="461665"/>
              </a:xfrm>
              <a:prstGeom prst="rect">
                <a:avLst/>
              </a:prstGeom>
              <a:blipFill>
                <a:blip r:embed="rId12"/>
                <a:stretch>
                  <a:fillRect t="-10811" b="-243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F022B09-6398-2101-2B46-E3B6B1FFA5C3}"/>
                  </a:ext>
                </a:extLst>
              </p:cNvPr>
              <p:cNvSpPr txBox="1"/>
              <p:nvPr/>
            </p:nvSpPr>
            <p:spPr>
              <a:xfrm>
                <a:off x="5909431" y="3008944"/>
                <a:ext cx="3372170" cy="461665"/>
              </a:xfrm>
              <a:prstGeom prst="rect">
                <a:avLst/>
              </a:prstGeom>
              <a:noFill/>
              <a:ln>
                <a:noFill/>
              </a:ln>
            </p:spPr>
            <p:txBody>
              <a:bodyPr wrap="square" rtlCol="0">
                <a:spAutoFit/>
              </a:bodyPr>
              <a:lstStyle/>
              <a:p>
                <a14:m>
                  <m:oMath xmlns:m="http://schemas.openxmlformats.org/officeDocument/2006/math">
                    <m:sSub>
                      <m:sSubPr>
                        <m:ctrlPr>
                          <a:rPr lang="en-US" sz="2300" i="1" smtClean="0">
                            <a:solidFill>
                              <a:schemeClr val="accent1">
                                <a:lumMod val="50000"/>
                              </a:schemeClr>
                            </a:solidFill>
                            <a:latin typeface="Cambria Math" panose="02040503050406030204" pitchFamily="18" charset="0"/>
                            <a:ea typeface="PT Serif"/>
                            <a:cs typeface="PT Serif"/>
                            <a:sym typeface="PT Serif"/>
                          </a:rPr>
                        </m:ctrlPr>
                      </m:sSubPr>
                      <m:e>
                        <m:r>
                          <a:rPr lang="en" sz="2300" i="1">
                            <a:solidFill>
                              <a:schemeClr val="accent1">
                                <a:lumMod val="50000"/>
                              </a:schemeClr>
                            </a:solidFill>
                            <a:latin typeface="Cambria Math" panose="02040503050406030204" pitchFamily="18" charset="0"/>
                            <a:ea typeface="PT Serif"/>
                            <a:cs typeface="PT Serif"/>
                            <a:sym typeface="PT Serif"/>
                          </a:rPr>
                          <m:t>𝜎</m:t>
                        </m:r>
                      </m:e>
                      <m:sub>
                        <m:r>
                          <a:rPr lang="en-US" sz="2300" b="0" i="1" smtClean="0">
                            <a:solidFill>
                              <a:schemeClr val="accent1">
                                <a:lumMod val="50000"/>
                              </a:schemeClr>
                            </a:solidFill>
                            <a:latin typeface="Cambria Math" panose="02040503050406030204" pitchFamily="18" charset="0"/>
                            <a:ea typeface="PT Serif"/>
                            <a:cs typeface="PT Serif"/>
                            <a:sym typeface="PT Serif"/>
                          </a:rPr>
                          <m:t>3</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Sign(</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3</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m:t>
                    </m:r>
                  </m:oMath>
                </a14:m>
                <a:r>
                  <a:rPr lang="en-US" sz="2300" dirty="0">
                    <a:solidFill>
                      <a:schemeClr val="accent1">
                        <a:lumMod val="50000"/>
                      </a:schemeClr>
                    </a:solidFill>
                    <a:latin typeface="PT Serif" panose="020A0603040505020204" pitchFamily="18" charset="77"/>
                  </a:rPr>
                  <a:t> {1,3})</a:t>
                </a:r>
              </a:p>
            </p:txBody>
          </p:sp>
        </mc:Choice>
        <mc:Fallback xmlns="">
          <p:sp>
            <p:nvSpPr>
              <p:cNvPr id="61" name="TextBox 60">
                <a:extLst>
                  <a:ext uri="{FF2B5EF4-FFF2-40B4-BE49-F238E27FC236}">
                    <a16:creationId xmlns:a16="http://schemas.microsoft.com/office/drawing/2014/main" id="{CF022B09-6398-2101-2B46-E3B6B1FFA5C3}"/>
                  </a:ext>
                </a:extLst>
              </p:cNvPr>
              <p:cNvSpPr txBox="1">
                <a:spLocks noRot="1" noChangeAspect="1" noMove="1" noResize="1" noEditPoints="1" noAdjustHandles="1" noChangeArrowheads="1" noChangeShapeType="1" noTextEdit="1"/>
              </p:cNvSpPr>
              <p:nvPr/>
            </p:nvSpPr>
            <p:spPr>
              <a:xfrm>
                <a:off x="5909431" y="3008944"/>
                <a:ext cx="3372170" cy="461665"/>
              </a:xfrm>
              <a:prstGeom prst="rect">
                <a:avLst/>
              </a:prstGeom>
              <a:blipFill>
                <a:blip r:embed="rId13"/>
                <a:stretch>
                  <a:fillRect t="-10811" b="-24324"/>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01AA2243-D8EA-D58B-68D9-48DAF115AED8}"/>
                  </a:ext>
                </a:extLst>
              </p:cNvPr>
              <p:cNvSpPr txBox="1"/>
              <p:nvPr/>
            </p:nvSpPr>
            <p:spPr>
              <a:xfrm>
                <a:off x="191751" y="2339865"/>
                <a:ext cx="1977682"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KeyGen(</a:t>
                </a:r>
                <a14:m>
                  <m:oMath xmlns:m="http://schemas.openxmlformats.org/officeDocument/2006/math">
                    <m:r>
                      <a:rPr lang="en-US" sz="2300" b="0" i="1" smtClean="0">
                        <a:solidFill>
                          <a:schemeClr val="accent1">
                            <a:lumMod val="50000"/>
                          </a:schemeClr>
                        </a:solidFill>
                        <a:latin typeface="Cambria Math" panose="02040503050406030204" pitchFamily="18" charset="0"/>
                      </a:rPr>
                      <m:t>𝑛</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𝑡</m:t>
                    </m:r>
                  </m:oMath>
                </a14:m>
                <a:r>
                  <a:rPr lang="en-US" sz="2300" dirty="0">
                    <a:solidFill>
                      <a:schemeClr val="accent1">
                        <a:lumMod val="50000"/>
                      </a:schemeClr>
                    </a:solidFill>
                    <a:latin typeface="PT Serif" panose="020A0603040505020204" pitchFamily="18" charset="77"/>
                  </a:rPr>
                  <a:t>)</a:t>
                </a:r>
              </a:p>
            </p:txBody>
          </p:sp>
        </mc:Choice>
        <mc:Fallback>
          <p:sp>
            <p:nvSpPr>
              <p:cNvPr id="62" name="TextBox 61">
                <a:extLst>
                  <a:ext uri="{FF2B5EF4-FFF2-40B4-BE49-F238E27FC236}">
                    <a16:creationId xmlns:a16="http://schemas.microsoft.com/office/drawing/2014/main" id="{01AA2243-D8EA-D58B-68D9-48DAF115AED8}"/>
                  </a:ext>
                </a:extLst>
              </p:cNvPr>
              <p:cNvSpPr txBox="1">
                <a:spLocks noRot="1" noChangeAspect="1" noMove="1" noResize="1" noEditPoints="1" noAdjustHandles="1" noChangeArrowheads="1" noChangeShapeType="1" noTextEdit="1"/>
              </p:cNvSpPr>
              <p:nvPr/>
            </p:nvSpPr>
            <p:spPr>
              <a:xfrm>
                <a:off x="191751" y="2339865"/>
                <a:ext cx="1977682" cy="461665"/>
              </a:xfrm>
              <a:prstGeom prst="rect">
                <a:avLst/>
              </a:prstGeom>
              <a:blipFill>
                <a:blip r:embed="rId14"/>
                <a:stretch>
                  <a:fillRect l="-3822" t="-10811" b="-24324"/>
                </a:stretch>
              </a:blipFill>
              <a:ln>
                <a:noFill/>
              </a:ln>
            </p:spPr>
            <p:txBody>
              <a:bodyPr/>
              <a:lstStyle/>
              <a:p>
                <a:r>
                  <a:rPr lang="en-US">
                    <a:noFill/>
                  </a:rPr>
                  <a:t> </a:t>
                </a:r>
              </a:p>
            </p:txBody>
          </p:sp>
        </mc:Fallback>
      </mc:AlternateContent>
      <p:sp>
        <p:nvSpPr>
          <p:cNvPr id="64" name="TextBox 63">
            <a:extLst>
              <a:ext uri="{FF2B5EF4-FFF2-40B4-BE49-F238E27FC236}">
                <a16:creationId xmlns:a16="http://schemas.microsoft.com/office/drawing/2014/main" id="{21810C82-CA0F-ED70-D51E-1AFC9F37E3C7}"/>
              </a:ext>
            </a:extLst>
          </p:cNvPr>
          <p:cNvSpPr txBox="1"/>
          <p:nvPr/>
        </p:nvSpPr>
        <p:spPr>
          <a:xfrm>
            <a:off x="3811976" y="3326826"/>
            <a:ext cx="2410138"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Combine(</a:t>
            </a:r>
            <a:r>
              <a:rPr lang="en" sz="2300" dirty="0">
                <a:solidFill>
                  <a:schemeClr val="accent1">
                    <a:lumMod val="50000"/>
                  </a:schemeClr>
                </a:solidFill>
                <a:latin typeface="PT Serif"/>
                <a:ea typeface="PT Serif"/>
                <a:cs typeface="PT Serif"/>
                <a:sym typeface="PT Serif"/>
              </a:rPr>
              <a:t>𝝈</a:t>
            </a:r>
            <a:r>
              <a:rPr lang="en" sz="2300" baseline="-25000" dirty="0">
                <a:solidFill>
                  <a:schemeClr val="accent1">
                    <a:lumMod val="50000"/>
                  </a:schemeClr>
                </a:solidFill>
                <a:latin typeface="PT Serif"/>
                <a:ea typeface="PT Serif"/>
                <a:cs typeface="PT Serif"/>
                <a:sym typeface="PT Serif"/>
              </a:rPr>
              <a:t>1</a:t>
            </a:r>
            <a:r>
              <a:rPr lang="en-US" sz="2300" dirty="0">
                <a:solidFill>
                  <a:schemeClr val="accent1">
                    <a:lumMod val="50000"/>
                  </a:schemeClr>
                </a:solidFill>
                <a:latin typeface="PT Serif" panose="020A0603040505020204" pitchFamily="18" charset="77"/>
              </a:rPr>
              <a:t>, </a:t>
            </a:r>
            <a:r>
              <a:rPr lang="en" sz="2300" dirty="0">
                <a:solidFill>
                  <a:schemeClr val="accent1">
                    <a:lumMod val="50000"/>
                  </a:schemeClr>
                </a:solidFill>
                <a:latin typeface="PT Serif"/>
                <a:ea typeface="PT Serif"/>
                <a:cs typeface="PT Serif"/>
                <a:sym typeface="PT Serif"/>
              </a:rPr>
              <a:t>𝝈</a:t>
            </a:r>
            <a:r>
              <a:rPr lang="en" sz="2300" baseline="-25000" dirty="0">
                <a:solidFill>
                  <a:schemeClr val="accent1">
                    <a:lumMod val="50000"/>
                  </a:schemeClr>
                </a:solidFill>
                <a:latin typeface="PT Serif"/>
                <a:ea typeface="PT Serif"/>
                <a:cs typeface="PT Serif"/>
                <a:sym typeface="PT Serif"/>
              </a:rPr>
              <a:t>3</a:t>
            </a:r>
            <a:r>
              <a:rPr lang="en-US" sz="2300" dirty="0">
                <a:solidFill>
                  <a:schemeClr val="accent1">
                    <a:lumMod val="50000"/>
                  </a:schemeClr>
                </a:solidFill>
                <a:latin typeface="PT Serif" panose="020A0603040505020204" pitchFamily="18" charset="77"/>
              </a:rPr>
              <a:t>)</a:t>
            </a:r>
          </a:p>
        </p:txBody>
      </p:sp>
      <p:sp>
        <p:nvSpPr>
          <p:cNvPr id="100" name="Google Shape;121;p17">
            <a:extLst>
              <a:ext uri="{FF2B5EF4-FFF2-40B4-BE49-F238E27FC236}">
                <a16:creationId xmlns:a16="http://schemas.microsoft.com/office/drawing/2014/main" id="{A8AF9E5D-26D1-4FC0-78E9-C139D9985BD0}"/>
              </a:ext>
            </a:extLst>
          </p:cNvPr>
          <p:cNvSpPr txBox="1"/>
          <p:nvPr/>
        </p:nvSpPr>
        <p:spPr>
          <a:xfrm>
            <a:off x="1683646" y="4495199"/>
            <a:ext cx="5999502"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6AA84F"/>
                </a:solidFill>
                <a:latin typeface="PT Serif"/>
                <a:ea typeface="PT Serif"/>
                <a:cs typeface="PT Serif"/>
                <a:sym typeface="PT Serif"/>
              </a:rPr>
              <a:t>Distributed Key: Tolerates </a:t>
            </a:r>
            <a:r>
              <a:rPr lang="en" sz="2400" dirty="0" err="1">
                <a:solidFill>
                  <a:srgbClr val="6AA84F"/>
                </a:solidFill>
                <a:latin typeface="PT Serif"/>
                <a:ea typeface="PT Serif"/>
                <a:cs typeface="PT Serif"/>
                <a:sym typeface="PT Serif"/>
              </a:rPr>
              <a:t>upto</a:t>
            </a:r>
            <a:r>
              <a:rPr lang="en" sz="2400" dirty="0">
                <a:solidFill>
                  <a:srgbClr val="6AA84F"/>
                </a:solidFill>
                <a:latin typeface="PT Serif"/>
                <a:ea typeface="PT Serif"/>
                <a:cs typeface="PT Serif"/>
                <a:sym typeface="PT Serif"/>
              </a:rPr>
              <a:t> t-1 hacks!</a:t>
            </a:r>
            <a:endParaRPr sz="2400" dirty="0">
              <a:solidFill>
                <a:srgbClr val="6AA84F"/>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02" name="Google Shape;86;p15">
                <a:extLst>
                  <a:ext uri="{FF2B5EF4-FFF2-40B4-BE49-F238E27FC236}">
                    <a16:creationId xmlns:a16="http://schemas.microsoft.com/office/drawing/2014/main" id="{43E65076-BADF-4A9A-F44E-E57301FBBC5F}"/>
                  </a:ext>
                </a:extLst>
              </p:cNvPr>
              <p:cNvSpPr txBox="1"/>
              <p:nvPr/>
            </p:nvSpPr>
            <p:spPr>
              <a:xfrm>
                <a:off x="7483786" y="2020056"/>
                <a:ext cx="1415735"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m:t>
                      </m:r>
                    </m:oMath>
                  </m:oMathPara>
                </a14:m>
                <a:endParaRPr sz="2000" baseline="-25000" dirty="0"/>
              </a:p>
            </p:txBody>
          </p:sp>
        </mc:Choice>
        <mc:Fallback xmlns="">
          <p:sp>
            <p:nvSpPr>
              <p:cNvPr id="102" name="Google Shape;86;p15">
                <a:extLst>
                  <a:ext uri="{FF2B5EF4-FFF2-40B4-BE49-F238E27FC236}">
                    <a16:creationId xmlns:a16="http://schemas.microsoft.com/office/drawing/2014/main" id="{43E65076-BADF-4A9A-F44E-E57301FBBC5F}"/>
                  </a:ext>
                </a:extLst>
              </p:cNvPr>
              <p:cNvSpPr txBox="1">
                <a:spLocks noRot="1" noChangeAspect="1" noMove="1" noResize="1" noEditPoints="1" noAdjustHandles="1" noChangeArrowheads="1" noChangeShapeType="1" noTextEdit="1"/>
              </p:cNvSpPr>
              <p:nvPr/>
            </p:nvSpPr>
            <p:spPr>
              <a:xfrm>
                <a:off x="7483786" y="2020056"/>
                <a:ext cx="1415735" cy="793072"/>
              </a:xfrm>
              <a:prstGeom prst="rect">
                <a:avLst/>
              </a:prstGeom>
              <a:blipFill>
                <a:blip r:embed="rId15"/>
                <a:stretch>
                  <a:fillRect l="-4464" r="-1786" b="-15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ECC7A70-BBE8-F669-21C2-6E2975199A27}"/>
                  </a:ext>
                </a:extLst>
              </p:cNvPr>
              <p:cNvSpPr txBox="1"/>
              <p:nvPr/>
            </p:nvSpPr>
            <p:spPr>
              <a:xfrm>
                <a:off x="5139959" y="3947157"/>
                <a:ext cx="2667213"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Verify(</a:t>
                </a:r>
                <a14:m>
                  <m:oMath xmlns:m="http://schemas.openxmlformats.org/officeDocument/2006/math">
                    <m:r>
                      <a:rPr lang="en-US" sz="2300" b="0" i="0"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𝑝𝑘</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 ,</m:t>
                    </m:r>
                    <m:r>
                      <a:rPr lang="en" sz="2300" i="1">
                        <a:solidFill>
                          <a:schemeClr val="accent1">
                            <a:lumMod val="50000"/>
                          </a:schemeClr>
                        </a:solidFill>
                        <a:latin typeface="Cambria Math" panose="02040503050406030204" pitchFamily="18" charset="0"/>
                        <a:ea typeface="PT Serif"/>
                        <a:cs typeface="PT Serif"/>
                        <a:sym typeface="PT Serif"/>
                      </a:rPr>
                      <m:t>𝜎</m:t>
                    </m:r>
                  </m:oMath>
                </a14:m>
                <a:r>
                  <a:rPr lang="en-US" sz="2300" dirty="0">
                    <a:solidFill>
                      <a:schemeClr val="accent1">
                        <a:lumMod val="50000"/>
                      </a:schemeClr>
                    </a:solidFill>
                    <a:latin typeface="PT Serif" panose="020A0603040505020204" pitchFamily="18" charset="77"/>
                  </a:rPr>
                  <a:t>)</a:t>
                </a:r>
              </a:p>
            </p:txBody>
          </p:sp>
        </mc:Choice>
        <mc:Fallback xmlns="">
          <p:sp>
            <p:nvSpPr>
              <p:cNvPr id="3" name="TextBox 2">
                <a:extLst>
                  <a:ext uri="{FF2B5EF4-FFF2-40B4-BE49-F238E27FC236}">
                    <a16:creationId xmlns:a16="http://schemas.microsoft.com/office/drawing/2014/main" id="{0ECC7A70-BBE8-F669-21C2-6E2975199A27}"/>
                  </a:ext>
                </a:extLst>
              </p:cNvPr>
              <p:cNvSpPr txBox="1">
                <a:spLocks noRot="1" noChangeAspect="1" noMove="1" noResize="1" noEditPoints="1" noAdjustHandles="1" noChangeArrowheads="1" noChangeShapeType="1" noTextEdit="1"/>
              </p:cNvSpPr>
              <p:nvPr/>
            </p:nvSpPr>
            <p:spPr>
              <a:xfrm>
                <a:off x="5139959" y="3947157"/>
                <a:ext cx="2667213" cy="461665"/>
              </a:xfrm>
              <a:prstGeom prst="rect">
                <a:avLst/>
              </a:prstGeom>
              <a:blipFill>
                <a:blip r:embed="rId16"/>
                <a:stretch>
                  <a:fillRect l="-3318" t="-7895" b="-23684"/>
                </a:stretch>
              </a:blipFill>
              <a:ln>
                <a:no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911B9287-437F-6828-F65E-416EC83AF67B}"/>
              </a:ext>
            </a:extLst>
          </p:cNvPr>
          <p:cNvCxnSpPr>
            <a:cxnSpLocks/>
          </p:cNvCxnSpPr>
          <p:nvPr/>
        </p:nvCxnSpPr>
        <p:spPr>
          <a:xfrm>
            <a:off x="5072674" y="4346803"/>
            <a:ext cx="2378386"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BA44408-C044-6B31-0E0D-1B544120EFFC}"/>
              </a:ext>
            </a:extLst>
          </p:cNvPr>
          <p:cNvSpPr txBox="1"/>
          <p:nvPr/>
        </p:nvSpPr>
        <p:spPr>
          <a:xfrm>
            <a:off x="7534989" y="4083711"/>
            <a:ext cx="1064388" cy="446276"/>
          </a:xfrm>
          <a:prstGeom prst="rect">
            <a:avLst/>
          </a:prstGeom>
          <a:noFill/>
        </p:spPr>
        <p:txBody>
          <a:bodyPr wrap="square" rtlCol="0">
            <a:spAutoFit/>
          </a:bodyPr>
          <a:lstStyle/>
          <a:p>
            <a:r>
              <a:rPr lang="en-US" sz="2300" dirty="0">
                <a:solidFill>
                  <a:schemeClr val="bg2"/>
                </a:solidFill>
                <a:latin typeface="PT Serif" panose="020A0603040505020204" pitchFamily="18" charset="77"/>
              </a:rPr>
              <a:t>Valid!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0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0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childTnLst>
                                </p:cTn>
                              </p:par>
                              <p:par>
                                <p:cTn id="27" presetID="10" presetClass="entr" presetSubtype="0"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1000"/>
                                        <p:tgtEl>
                                          <p:spTgt spid="85"/>
                                        </p:tgtEl>
                                      </p:cBhvr>
                                    </p:animEffect>
                                  </p:childTnLst>
                                </p:cTn>
                              </p:par>
                              <p:par>
                                <p:cTn id="30" presetID="10" presetClass="entr" presetSubtype="0" fill="hold"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10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4" grpId="0"/>
      <p:bldP spid="46" grpId="0"/>
      <p:bldP spid="60" grpId="0" animBg="1"/>
      <p:bldP spid="61" grpId="0" animBg="1"/>
      <p:bldP spid="62" grpId="0" animBg="1"/>
      <p:bldP spid="64" grpId="0" animBg="1"/>
      <p:bldP spid="100" grpId="0"/>
      <p:bldP spid="102" grpId="0"/>
      <p:bldP spid="3"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Two types of Threshold Signatures</a:t>
            </a:r>
            <a:endParaRPr dirty="0"/>
          </a:p>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9D4255B5-DE7F-BA21-51BE-7D3AF039B7B3}"/>
              </a:ext>
            </a:extLst>
          </p:cNvPr>
          <p:cNvSpPr txBox="1"/>
          <p:nvPr/>
        </p:nvSpPr>
        <p:spPr>
          <a:xfrm>
            <a:off x="279980" y="874000"/>
            <a:ext cx="3977836" cy="830997"/>
          </a:xfrm>
          <a:prstGeom prst="rect">
            <a:avLst/>
          </a:prstGeom>
          <a:noFill/>
          <a:ln>
            <a:solidFill>
              <a:schemeClr val="tx1"/>
            </a:solidFill>
          </a:ln>
        </p:spPr>
        <p:txBody>
          <a:bodyPr wrap="square" rtlCol="0">
            <a:spAutoFit/>
          </a:bodyPr>
          <a:lstStyle/>
          <a:p>
            <a:pPr algn="ctr"/>
            <a:r>
              <a:rPr lang="en-US" sz="2400" dirty="0">
                <a:solidFill>
                  <a:srgbClr val="4D4E4E"/>
                </a:solidFill>
                <a:latin typeface="PT Serif" panose="020A0603040505020204" pitchFamily="18" charset="77"/>
              </a:rPr>
              <a:t>Private</a:t>
            </a:r>
          </a:p>
          <a:p>
            <a:pPr algn="ctr"/>
            <a:r>
              <a:rPr lang="en-US" sz="2400" dirty="0">
                <a:solidFill>
                  <a:srgbClr val="4D4E4E"/>
                </a:solidFill>
                <a:latin typeface="PT Serif" panose="020A0603040505020204" pitchFamily="18" charset="77"/>
              </a:rPr>
              <a:t>Threshold Signatures</a:t>
            </a:r>
          </a:p>
        </p:txBody>
      </p:sp>
      <p:sp>
        <p:nvSpPr>
          <p:cNvPr id="3" name="TextBox 2">
            <a:extLst>
              <a:ext uri="{FF2B5EF4-FFF2-40B4-BE49-F238E27FC236}">
                <a16:creationId xmlns:a16="http://schemas.microsoft.com/office/drawing/2014/main" id="{FF44F4BF-C285-7535-5BF8-F24C28D1C37D}"/>
              </a:ext>
            </a:extLst>
          </p:cNvPr>
          <p:cNvSpPr txBox="1"/>
          <p:nvPr/>
        </p:nvSpPr>
        <p:spPr>
          <a:xfrm>
            <a:off x="4664600" y="874000"/>
            <a:ext cx="3977836" cy="830997"/>
          </a:xfrm>
          <a:prstGeom prst="rect">
            <a:avLst/>
          </a:prstGeom>
          <a:noFill/>
          <a:ln>
            <a:solidFill>
              <a:schemeClr val="tx1"/>
            </a:solidFill>
          </a:ln>
        </p:spPr>
        <p:txBody>
          <a:bodyPr wrap="square" rtlCol="0">
            <a:spAutoFit/>
          </a:bodyPr>
          <a:lstStyle/>
          <a:p>
            <a:pPr algn="ctr"/>
            <a:r>
              <a:rPr lang="en-US" sz="2400" dirty="0">
                <a:solidFill>
                  <a:schemeClr val="bg2"/>
                </a:solidFill>
                <a:latin typeface="PT Serif" panose="020A0603040505020204" pitchFamily="18" charset="77"/>
              </a:rPr>
              <a:t>Accountable</a:t>
            </a:r>
          </a:p>
          <a:p>
            <a:pPr algn="ctr"/>
            <a:r>
              <a:rPr lang="en-US" sz="2400" dirty="0">
                <a:solidFill>
                  <a:schemeClr val="bg2"/>
                </a:solidFill>
                <a:latin typeface="PT Serif" panose="020A0603040505020204" pitchFamily="18" charset="77"/>
              </a:rPr>
              <a:t>Threshold Signatures</a:t>
            </a:r>
          </a:p>
        </p:txBody>
      </p:sp>
      <p:sp>
        <p:nvSpPr>
          <p:cNvPr id="4" name="TextBox 3">
            <a:extLst>
              <a:ext uri="{FF2B5EF4-FFF2-40B4-BE49-F238E27FC236}">
                <a16:creationId xmlns:a16="http://schemas.microsoft.com/office/drawing/2014/main" id="{B52A3226-93FC-1FF8-D6D2-58BFB2AE9098}"/>
              </a:ext>
            </a:extLst>
          </p:cNvPr>
          <p:cNvSpPr txBox="1"/>
          <p:nvPr/>
        </p:nvSpPr>
        <p:spPr>
          <a:xfrm>
            <a:off x="279980" y="1960880"/>
            <a:ext cx="4175760" cy="769441"/>
          </a:xfrm>
          <a:prstGeom prst="rect">
            <a:avLst/>
          </a:prstGeom>
          <a:noFill/>
        </p:spPr>
        <p:txBody>
          <a:bodyPr wrap="square" rtlCol="0">
            <a:spAutoFit/>
          </a:bodyPr>
          <a:lstStyle/>
          <a:p>
            <a:r>
              <a:rPr lang="en" sz="2200" dirty="0">
                <a:solidFill>
                  <a:srgbClr val="595959"/>
                </a:solidFill>
                <a:latin typeface="PT Serif" panose="020A0603040505020204" pitchFamily="18" charset="77"/>
              </a:rPr>
              <a:t>Sig reveals nothing about the signing quorum or threshold</a:t>
            </a:r>
          </a:p>
        </p:txBody>
      </p:sp>
      <p:sp>
        <p:nvSpPr>
          <p:cNvPr id="5" name="TextBox 4">
            <a:extLst>
              <a:ext uri="{FF2B5EF4-FFF2-40B4-BE49-F238E27FC236}">
                <a16:creationId xmlns:a16="http://schemas.microsoft.com/office/drawing/2014/main" id="{2043F870-B5DA-C343-886F-A8AEC58D262E}"/>
              </a:ext>
            </a:extLst>
          </p:cNvPr>
          <p:cNvSpPr txBox="1"/>
          <p:nvPr/>
        </p:nvSpPr>
        <p:spPr>
          <a:xfrm>
            <a:off x="4738550" y="1960880"/>
            <a:ext cx="4175760" cy="769441"/>
          </a:xfrm>
          <a:prstGeom prst="rect">
            <a:avLst/>
          </a:prstGeom>
          <a:noFill/>
        </p:spPr>
        <p:txBody>
          <a:bodyPr wrap="square" rtlCol="0">
            <a:spAutoFit/>
          </a:bodyPr>
          <a:lstStyle/>
          <a:p>
            <a:r>
              <a:rPr lang="en" sz="2200" dirty="0">
                <a:solidFill>
                  <a:srgbClr val="595959"/>
                </a:solidFill>
                <a:latin typeface="PT Serif" panose="020A0603040505020204" pitchFamily="18" charset="77"/>
              </a:rPr>
              <a:t>Can trace the signing quorum from the Sig</a:t>
            </a:r>
          </a:p>
        </p:txBody>
      </p:sp>
      <p:pic>
        <p:nvPicPr>
          <p:cNvPr id="3074" name="Picture 2" descr="Privacy &amp; Security : All Tech Considered : NPR">
            <a:extLst>
              <a:ext uri="{FF2B5EF4-FFF2-40B4-BE49-F238E27FC236}">
                <a16:creationId xmlns:a16="http://schemas.microsoft.com/office/drawing/2014/main" id="{2DF6EBAA-E6E9-C1B2-2729-D10D20DFF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08" y="3175524"/>
            <a:ext cx="3009739" cy="16897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an Pay Improve Accountability?">
            <a:extLst>
              <a:ext uri="{FF2B5EF4-FFF2-40B4-BE49-F238E27FC236}">
                <a16:creationId xmlns:a16="http://schemas.microsoft.com/office/drawing/2014/main" id="{BC32F7C0-67C1-83B7-4E89-8240A55FD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5378" y="3096671"/>
            <a:ext cx="3356279" cy="1689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US" dirty="0"/>
              <a:t>Private Threshold Signatures</a:t>
            </a:r>
          </a:p>
        </p:txBody>
      </p:sp>
      <p:sp>
        <p:nvSpPr>
          <p:cNvPr id="147" name="Google Shape;147;p19"/>
          <p:cNvSpPr txBox="1">
            <a:spLocks noGrp="1"/>
          </p:cNvSpPr>
          <p:nvPr>
            <p:ph type="body" idx="1"/>
          </p:nvPr>
        </p:nvSpPr>
        <p:spPr>
          <a:xfrm>
            <a:off x="163024" y="670800"/>
            <a:ext cx="8904675" cy="4175520"/>
          </a:xfrm>
          <a:prstGeom prst="rect">
            <a:avLst/>
          </a:prstGeom>
        </p:spPr>
        <p:txBody>
          <a:bodyPr spcFirstLastPara="1" wrap="square" lIns="91425" tIns="91425" rIns="91425" bIns="91425" anchor="t" anchorCtr="0">
            <a:normAutofit/>
          </a:bodyPr>
          <a:lstStyle/>
          <a:p>
            <a:pPr marL="101600" indent="0">
              <a:spcAft>
                <a:spcPts val="500"/>
              </a:spcAft>
              <a:buClr>
                <a:srgbClr val="595959"/>
              </a:buClr>
              <a:buSzPts val="2000"/>
              <a:buNone/>
            </a:pPr>
            <a:r>
              <a:rPr lang="en" sz="2400" dirty="0">
                <a:solidFill>
                  <a:srgbClr val="595959"/>
                </a:solidFill>
              </a:rPr>
              <a:t>Sig reveals nothing about the signing quorum or threshold</a:t>
            </a:r>
          </a:p>
          <a:p>
            <a:pPr marL="101600" indent="0">
              <a:spcAft>
                <a:spcPts val="500"/>
              </a:spcAft>
              <a:buClr>
                <a:srgbClr val="595959"/>
              </a:buClr>
              <a:buSzPts val="2000"/>
              <a:buNone/>
            </a:pPr>
            <a:endParaRPr lang="en" sz="2400" dirty="0">
              <a:solidFill>
                <a:srgbClr val="595959"/>
              </a:solidFill>
            </a:endParaRPr>
          </a:p>
          <a:p>
            <a:pPr marL="101600" indent="0">
              <a:spcAft>
                <a:spcPts val="500"/>
              </a:spcAft>
              <a:buClr>
                <a:srgbClr val="595959"/>
              </a:buClr>
              <a:buSzPts val="2000"/>
              <a:buNone/>
            </a:pPr>
            <a:endParaRPr lang="en" sz="2400" dirty="0">
              <a:solidFill>
                <a:srgbClr val="595959"/>
              </a:solidFill>
            </a:endParaRPr>
          </a:p>
          <a:p>
            <a:pPr marL="101600" indent="0">
              <a:spcAft>
                <a:spcPts val="500"/>
              </a:spcAft>
              <a:buClr>
                <a:srgbClr val="595959"/>
              </a:buClr>
              <a:buSzPts val="2000"/>
              <a:buNone/>
            </a:pPr>
            <a:endParaRPr lang="en" sz="2400" dirty="0">
              <a:solidFill>
                <a:srgbClr val="595959"/>
              </a:solidFill>
            </a:endParaRPr>
          </a:p>
          <a:p>
            <a:pPr marL="101600" indent="0">
              <a:spcAft>
                <a:spcPts val="500"/>
              </a:spcAft>
              <a:buClr>
                <a:srgbClr val="595959"/>
              </a:buClr>
              <a:buSzPts val="2000"/>
              <a:buNone/>
            </a:pPr>
            <a:endParaRPr lang="en" sz="2400" dirty="0">
              <a:solidFill>
                <a:srgbClr val="595959"/>
              </a:solidFill>
            </a:endParaRPr>
          </a:p>
          <a:p>
            <a:pPr marL="101600" indent="0">
              <a:spcAft>
                <a:spcPts val="500"/>
              </a:spcAft>
              <a:buClr>
                <a:srgbClr val="595959"/>
              </a:buClr>
              <a:buSzPts val="2000"/>
              <a:buNone/>
            </a:pPr>
            <a:endParaRPr lang="en" sz="2400" dirty="0">
              <a:solidFill>
                <a:srgbClr val="595959"/>
              </a:solidFill>
            </a:endParaRPr>
          </a:p>
          <a:p>
            <a:pPr marL="101600" indent="0">
              <a:spcAft>
                <a:spcPts val="500"/>
              </a:spcAft>
              <a:buClr>
                <a:srgbClr val="595959"/>
              </a:buClr>
              <a:buSzPts val="2000"/>
              <a:buNone/>
            </a:pPr>
            <a:endParaRPr lang="en" sz="2400" dirty="0">
              <a:solidFill>
                <a:srgbClr val="595959"/>
              </a:solidFill>
            </a:endParaRPr>
          </a:p>
          <a:p>
            <a:pPr marL="101600" indent="0">
              <a:spcAft>
                <a:spcPts val="500"/>
              </a:spcAft>
              <a:buClr>
                <a:srgbClr val="595959"/>
              </a:buClr>
              <a:buSzPts val="2000"/>
              <a:buNone/>
            </a:pPr>
            <a:r>
              <a:rPr lang="en" sz="2400" dirty="0">
                <a:solidFill>
                  <a:srgbClr val="595959"/>
                </a:solidFill>
              </a:rPr>
              <a:t>Used to hide inner-workings of an org</a:t>
            </a:r>
          </a:p>
        </p:txBody>
      </p:sp>
      <p:pic>
        <p:nvPicPr>
          <p:cNvPr id="2" name="Google Shape;74;p15">
            <a:extLst>
              <a:ext uri="{FF2B5EF4-FFF2-40B4-BE49-F238E27FC236}">
                <a16:creationId xmlns:a16="http://schemas.microsoft.com/office/drawing/2014/main" id="{031760B5-B0EB-CAA4-CC8F-86F7FEB556F9}"/>
              </a:ext>
            </a:extLst>
          </p:cNvPr>
          <p:cNvPicPr preferRelativeResize="0"/>
          <p:nvPr/>
        </p:nvPicPr>
        <p:blipFill>
          <a:blip r:embed="rId3">
            <a:alphaModFix/>
          </a:blip>
          <a:stretch>
            <a:fillRect/>
          </a:stretch>
        </p:blipFill>
        <p:spPr>
          <a:xfrm>
            <a:off x="1819823" y="1672118"/>
            <a:ext cx="834050" cy="1152898"/>
          </a:xfrm>
          <a:prstGeom prst="rect">
            <a:avLst/>
          </a:prstGeom>
          <a:noFill/>
          <a:ln>
            <a:noFill/>
          </a:ln>
        </p:spPr>
      </p:pic>
      <mc:AlternateContent xmlns:mc="http://schemas.openxmlformats.org/markup-compatibility/2006">
        <mc:Choice xmlns:a14="http://schemas.microsoft.com/office/drawing/2010/main" Requires="a14">
          <p:sp>
            <p:nvSpPr>
              <p:cNvPr id="3" name="Google Shape;75;p15">
                <a:extLst>
                  <a:ext uri="{FF2B5EF4-FFF2-40B4-BE49-F238E27FC236}">
                    <a16:creationId xmlns:a16="http://schemas.microsoft.com/office/drawing/2014/main" id="{C521F41C-4F3A-0602-428D-FCA26DE9D41C}"/>
                  </a:ext>
                </a:extLst>
              </p:cNvPr>
              <p:cNvSpPr txBox="1"/>
              <p:nvPr/>
            </p:nvSpPr>
            <p:spPr>
              <a:xfrm>
                <a:off x="1900944" y="2662733"/>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p:sp>
            <p:nvSpPr>
              <p:cNvPr id="3" name="Google Shape;75;p15">
                <a:extLst>
                  <a:ext uri="{FF2B5EF4-FFF2-40B4-BE49-F238E27FC236}">
                    <a16:creationId xmlns:a16="http://schemas.microsoft.com/office/drawing/2014/main" id="{C521F41C-4F3A-0602-428D-FCA26DE9D41C}"/>
                  </a:ext>
                </a:extLst>
              </p:cNvPr>
              <p:cNvSpPr txBox="1">
                <a:spLocks noRot="1" noChangeAspect="1" noMove="1" noResize="1" noEditPoints="1" noAdjustHandles="1" noChangeArrowheads="1" noChangeShapeType="1" noTextEdit="1"/>
              </p:cNvSpPr>
              <p:nvPr/>
            </p:nvSpPr>
            <p:spPr>
              <a:xfrm>
                <a:off x="1900944" y="2662733"/>
                <a:ext cx="656512" cy="492412"/>
              </a:xfrm>
              <a:prstGeom prst="rect">
                <a:avLst/>
              </a:prstGeom>
              <a:blipFill>
                <a:blip r:embed="rId4"/>
                <a:stretch>
                  <a:fillRect/>
                </a:stretch>
              </a:blipFill>
              <a:ln>
                <a:noFill/>
              </a:ln>
            </p:spPr>
            <p:txBody>
              <a:bodyPr/>
              <a:lstStyle/>
              <a:p>
                <a:r>
                  <a:rPr lang="en-US">
                    <a:noFill/>
                  </a:rPr>
                  <a:t> </a:t>
                </a:r>
              </a:p>
            </p:txBody>
          </p:sp>
        </mc:Fallback>
      </mc:AlternateContent>
      <p:pic>
        <p:nvPicPr>
          <p:cNvPr id="4" name="Google Shape;77;p15">
            <a:extLst>
              <a:ext uri="{FF2B5EF4-FFF2-40B4-BE49-F238E27FC236}">
                <a16:creationId xmlns:a16="http://schemas.microsoft.com/office/drawing/2014/main" id="{5CEC4592-6C67-A3AF-9054-8498F806160A}"/>
              </a:ext>
            </a:extLst>
          </p:cNvPr>
          <p:cNvPicPr preferRelativeResize="0"/>
          <p:nvPr/>
        </p:nvPicPr>
        <p:blipFill>
          <a:blip r:embed="rId5">
            <a:alphaModFix/>
          </a:blip>
          <a:stretch>
            <a:fillRect/>
          </a:stretch>
        </p:blipFill>
        <p:spPr>
          <a:xfrm>
            <a:off x="3777835" y="1729299"/>
            <a:ext cx="834050" cy="1095717"/>
          </a:xfrm>
          <a:prstGeom prst="rect">
            <a:avLst/>
          </a:prstGeom>
          <a:noFill/>
          <a:ln>
            <a:noFill/>
          </a:ln>
        </p:spPr>
      </p:pic>
      <p:pic>
        <p:nvPicPr>
          <p:cNvPr id="5" name="Google Shape;79;p15">
            <a:extLst>
              <a:ext uri="{FF2B5EF4-FFF2-40B4-BE49-F238E27FC236}">
                <a16:creationId xmlns:a16="http://schemas.microsoft.com/office/drawing/2014/main" id="{EB7A4474-B894-0141-84CC-14061A31377E}"/>
              </a:ext>
            </a:extLst>
          </p:cNvPr>
          <p:cNvPicPr preferRelativeResize="0"/>
          <p:nvPr/>
        </p:nvPicPr>
        <p:blipFill>
          <a:blip r:embed="rId6">
            <a:alphaModFix/>
          </a:blip>
          <a:stretch>
            <a:fillRect/>
          </a:stretch>
        </p:blipFill>
        <p:spPr>
          <a:xfrm>
            <a:off x="5725168" y="1662153"/>
            <a:ext cx="909710" cy="1152900"/>
          </a:xfrm>
          <a:prstGeom prst="rect">
            <a:avLst/>
          </a:prstGeom>
          <a:noFill/>
          <a:ln>
            <a:noFill/>
          </a:ln>
        </p:spPr>
      </p:pic>
      <mc:AlternateContent xmlns:mc="http://schemas.openxmlformats.org/markup-compatibility/2006">
        <mc:Choice xmlns:a14="http://schemas.microsoft.com/office/drawing/2010/main" Requires="a14">
          <p:sp>
            <p:nvSpPr>
              <p:cNvPr id="6" name="Google Shape;85;p15">
                <a:extLst>
                  <a:ext uri="{FF2B5EF4-FFF2-40B4-BE49-F238E27FC236}">
                    <a16:creationId xmlns:a16="http://schemas.microsoft.com/office/drawing/2014/main" id="{15450CF3-FFDE-E5F4-1593-2D9BFDB0ED0E}"/>
                  </a:ext>
                </a:extLst>
              </p:cNvPr>
              <p:cNvSpPr txBox="1"/>
              <p:nvPr/>
            </p:nvSpPr>
            <p:spPr>
              <a:xfrm>
                <a:off x="3930106" y="2654066"/>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p:sp>
            <p:nvSpPr>
              <p:cNvPr id="6" name="Google Shape;85;p15">
                <a:extLst>
                  <a:ext uri="{FF2B5EF4-FFF2-40B4-BE49-F238E27FC236}">
                    <a16:creationId xmlns:a16="http://schemas.microsoft.com/office/drawing/2014/main" id="{15450CF3-FFDE-E5F4-1593-2D9BFDB0ED0E}"/>
                  </a:ext>
                </a:extLst>
              </p:cNvPr>
              <p:cNvSpPr txBox="1">
                <a:spLocks noRot="1" noChangeAspect="1" noMove="1" noResize="1" noEditPoints="1" noAdjustHandles="1" noChangeArrowheads="1" noChangeShapeType="1" noTextEdit="1"/>
              </p:cNvSpPr>
              <p:nvPr/>
            </p:nvSpPr>
            <p:spPr>
              <a:xfrm>
                <a:off x="3930106" y="2654066"/>
                <a:ext cx="719601"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Google Shape;86;p15">
                <a:extLst>
                  <a:ext uri="{FF2B5EF4-FFF2-40B4-BE49-F238E27FC236}">
                    <a16:creationId xmlns:a16="http://schemas.microsoft.com/office/drawing/2014/main" id="{BA8824E5-0CEA-C65A-A521-D3BCC3011AB9}"/>
                  </a:ext>
                </a:extLst>
              </p:cNvPr>
              <p:cNvSpPr txBox="1"/>
              <p:nvPr/>
            </p:nvSpPr>
            <p:spPr>
              <a:xfrm>
                <a:off x="5725168" y="2636147"/>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p:sp>
            <p:nvSpPr>
              <p:cNvPr id="7" name="Google Shape;86;p15">
                <a:extLst>
                  <a:ext uri="{FF2B5EF4-FFF2-40B4-BE49-F238E27FC236}">
                    <a16:creationId xmlns:a16="http://schemas.microsoft.com/office/drawing/2014/main" id="{BA8824E5-0CEA-C65A-A521-D3BCC3011AB9}"/>
                  </a:ext>
                </a:extLst>
              </p:cNvPr>
              <p:cNvSpPr txBox="1">
                <a:spLocks noRot="1" noChangeAspect="1" noMove="1" noResize="1" noEditPoints="1" noAdjustHandles="1" noChangeArrowheads="1" noChangeShapeType="1" noTextEdit="1"/>
              </p:cNvSpPr>
              <p:nvPr/>
            </p:nvSpPr>
            <p:spPr>
              <a:xfrm>
                <a:off x="5725168" y="2636147"/>
                <a:ext cx="834050" cy="492412"/>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Google Shape;86;p15">
                <a:extLst>
                  <a:ext uri="{FF2B5EF4-FFF2-40B4-BE49-F238E27FC236}">
                    <a16:creationId xmlns:a16="http://schemas.microsoft.com/office/drawing/2014/main" id="{D45615A3-B1DA-4187-B2B5-DC18CF4377EF}"/>
                  </a:ext>
                </a:extLst>
              </p:cNvPr>
              <p:cNvSpPr txBox="1"/>
              <p:nvPr/>
            </p:nvSpPr>
            <p:spPr>
              <a:xfrm>
                <a:off x="6853866" y="2358297"/>
                <a:ext cx="1415735"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m:t>
                      </m:r>
                    </m:oMath>
                  </m:oMathPara>
                </a14:m>
                <a:endParaRPr sz="2000" baseline="-25000" dirty="0"/>
              </a:p>
            </p:txBody>
          </p:sp>
        </mc:Choice>
        <mc:Fallback>
          <p:sp>
            <p:nvSpPr>
              <p:cNvPr id="8" name="Google Shape;86;p15">
                <a:extLst>
                  <a:ext uri="{FF2B5EF4-FFF2-40B4-BE49-F238E27FC236}">
                    <a16:creationId xmlns:a16="http://schemas.microsoft.com/office/drawing/2014/main" id="{D45615A3-B1DA-4187-B2B5-DC18CF4377EF}"/>
                  </a:ext>
                </a:extLst>
              </p:cNvPr>
              <p:cNvSpPr txBox="1">
                <a:spLocks noRot="1" noChangeAspect="1" noMove="1" noResize="1" noEditPoints="1" noAdjustHandles="1" noChangeArrowheads="1" noChangeShapeType="1" noTextEdit="1"/>
              </p:cNvSpPr>
              <p:nvPr/>
            </p:nvSpPr>
            <p:spPr>
              <a:xfrm>
                <a:off x="6853866" y="2358297"/>
                <a:ext cx="1415735" cy="793072"/>
              </a:xfrm>
              <a:prstGeom prst="rect">
                <a:avLst/>
              </a:prstGeom>
              <a:blipFill>
                <a:blip r:embed="rId9"/>
                <a:stretch>
                  <a:fillRect l="-4425" r="-885" b="-1563"/>
                </a:stretch>
              </a:blipFill>
              <a:ln>
                <a:noFill/>
              </a:ln>
            </p:spPr>
            <p:txBody>
              <a:bodyPr/>
              <a:lstStyle/>
              <a:p>
                <a:r>
                  <a:rPr lang="en-US">
                    <a:noFill/>
                  </a:rPr>
                  <a:t> </a:t>
                </a:r>
              </a:p>
            </p:txBody>
          </p:sp>
        </mc:Fallback>
      </mc:AlternateContent>
      <p:cxnSp>
        <p:nvCxnSpPr>
          <p:cNvPr id="9" name="Google Shape;246;p26">
            <a:extLst>
              <a:ext uri="{FF2B5EF4-FFF2-40B4-BE49-F238E27FC236}">
                <a16:creationId xmlns:a16="http://schemas.microsoft.com/office/drawing/2014/main" id="{9CED77C6-116A-BDC6-D128-B32D03FFF526}"/>
              </a:ext>
            </a:extLst>
          </p:cNvPr>
          <p:cNvCxnSpPr>
            <a:cxnSpLocks/>
          </p:cNvCxnSpPr>
          <p:nvPr/>
        </p:nvCxnSpPr>
        <p:spPr>
          <a:xfrm>
            <a:off x="2509835" y="3152780"/>
            <a:ext cx="680428" cy="423611"/>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247;p26">
            <a:extLst>
              <a:ext uri="{FF2B5EF4-FFF2-40B4-BE49-F238E27FC236}">
                <a16:creationId xmlns:a16="http://schemas.microsoft.com/office/drawing/2014/main" id="{CEAEA2C8-97E0-1F1A-0650-9E971FC0A243}"/>
              </a:ext>
            </a:extLst>
          </p:cNvPr>
          <p:cNvCxnSpPr>
            <a:cxnSpLocks/>
          </p:cNvCxnSpPr>
          <p:nvPr/>
        </p:nvCxnSpPr>
        <p:spPr>
          <a:xfrm flipH="1">
            <a:off x="3812241" y="3110867"/>
            <a:ext cx="347210" cy="465524"/>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0E5F0F2-A34C-1397-2D20-7CEE1C2B0452}"/>
                  </a:ext>
                </a:extLst>
              </p:cNvPr>
              <p:cNvSpPr txBox="1"/>
              <p:nvPr/>
            </p:nvSpPr>
            <p:spPr>
              <a:xfrm>
                <a:off x="2816433" y="3437041"/>
                <a:ext cx="1430447"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1,2</m:t>
                          </m:r>
                        </m:sub>
                      </m:sSub>
                    </m:oMath>
                  </m:oMathPara>
                </a14:m>
                <a:endParaRPr lang="en-US" sz="2400" dirty="0"/>
              </a:p>
            </p:txBody>
          </p:sp>
        </mc:Choice>
        <mc:Fallback>
          <p:sp>
            <p:nvSpPr>
              <p:cNvPr id="11" name="TextBox 10">
                <a:extLst>
                  <a:ext uri="{FF2B5EF4-FFF2-40B4-BE49-F238E27FC236}">
                    <a16:creationId xmlns:a16="http://schemas.microsoft.com/office/drawing/2014/main" id="{60E5F0F2-A34C-1397-2D20-7CEE1C2B0452}"/>
                  </a:ext>
                </a:extLst>
              </p:cNvPr>
              <p:cNvSpPr txBox="1">
                <a:spLocks noRot="1" noChangeAspect="1" noMove="1" noResize="1" noEditPoints="1" noAdjustHandles="1" noChangeArrowheads="1" noChangeShapeType="1" noTextEdit="1"/>
              </p:cNvSpPr>
              <p:nvPr/>
            </p:nvSpPr>
            <p:spPr>
              <a:xfrm>
                <a:off x="2816433" y="3437041"/>
                <a:ext cx="1430447" cy="477888"/>
              </a:xfrm>
              <a:prstGeom prst="rect">
                <a:avLst/>
              </a:prstGeom>
              <a:blipFill>
                <a:blip r:embed="rId10"/>
                <a:stretch>
                  <a:fillRect/>
                </a:stretch>
              </a:blipFill>
            </p:spPr>
            <p:txBody>
              <a:bodyPr/>
              <a:lstStyle/>
              <a:p>
                <a:r>
                  <a:rPr lang="en-US">
                    <a:noFill/>
                  </a:rPr>
                  <a:t> </a:t>
                </a:r>
              </a:p>
            </p:txBody>
          </p:sp>
        </mc:Fallback>
      </mc:AlternateContent>
      <p:cxnSp>
        <p:nvCxnSpPr>
          <p:cNvPr id="12" name="Google Shape;246;p26">
            <a:extLst>
              <a:ext uri="{FF2B5EF4-FFF2-40B4-BE49-F238E27FC236}">
                <a16:creationId xmlns:a16="http://schemas.microsoft.com/office/drawing/2014/main" id="{B8851F85-3ED1-0BD5-067F-FEACA060E501}"/>
              </a:ext>
            </a:extLst>
          </p:cNvPr>
          <p:cNvCxnSpPr>
            <a:cxnSpLocks/>
          </p:cNvCxnSpPr>
          <p:nvPr/>
        </p:nvCxnSpPr>
        <p:spPr>
          <a:xfrm>
            <a:off x="4653595" y="3152780"/>
            <a:ext cx="414785" cy="392850"/>
          </a:xfrm>
          <a:prstGeom prst="straightConnector1">
            <a:avLst/>
          </a:prstGeom>
          <a:noFill/>
          <a:ln w="9525" cap="flat" cmpd="sng">
            <a:solidFill>
              <a:schemeClr val="dk2"/>
            </a:solidFill>
            <a:prstDash val="solid"/>
            <a:round/>
            <a:headEnd type="none" w="med" len="med"/>
            <a:tailEnd type="triangle" w="med" len="med"/>
          </a:ln>
        </p:spPr>
      </p:cxnSp>
      <p:cxnSp>
        <p:nvCxnSpPr>
          <p:cNvPr id="13" name="Google Shape;247;p26">
            <a:extLst>
              <a:ext uri="{FF2B5EF4-FFF2-40B4-BE49-F238E27FC236}">
                <a16:creationId xmlns:a16="http://schemas.microsoft.com/office/drawing/2014/main" id="{DF654B96-BFD4-9CB7-FFB3-45CC5966C2AD}"/>
              </a:ext>
            </a:extLst>
          </p:cNvPr>
          <p:cNvCxnSpPr>
            <a:cxnSpLocks/>
          </p:cNvCxnSpPr>
          <p:nvPr/>
        </p:nvCxnSpPr>
        <p:spPr>
          <a:xfrm flipH="1">
            <a:off x="5649508" y="3110867"/>
            <a:ext cx="653703" cy="434763"/>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FE1B5F9-E622-D460-FD9C-22FBE4B66ED7}"/>
                  </a:ext>
                </a:extLst>
              </p:cNvPr>
              <p:cNvSpPr txBox="1"/>
              <p:nvPr/>
            </p:nvSpPr>
            <p:spPr>
              <a:xfrm>
                <a:off x="4665553" y="3437041"/>
                <a:ext cx="1430447"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2,3</m:t>
                          </m:r>
                        </m:sub>
                      </m:sSub>
                    </m:oMath>
                  </m:oMathPara>
                </a14:m>
                <a:endParaRPr lang="en-US" sz="2400" dirty="0"/>
              </a:p>
            </p:txBody>
          </p:sp>
        </mc:Choice>
        <mc:Fallback>
          <p:sp>
            <p:nvSpPr>
              <p:cNvPr id="14" name="TextBox 13">
                <a:extLst>
                  <a:ext uri="{FF2B5EF4-FFF2-40B4-BE49-F238E27FC236}">
                    <a16:creationId xmlns:a16="http://schemas.microsoft.com/office/drawing/2014/main" id="{5FE1B5F9-E622-D460-FD9C-22FBE4B66ED7}"/>
                  </a:ext>
                </a:extLst>
              </p:cNvPr>
              <p:cNvSpPr txBox="1">
                <a:spLocks noRot="1" noChangeAspect="1" noMove="1" noResize="1" noEditPoints="1" noAdjustHandles="1" noChangeArrowheads="1" noChangeShapeType="1" noTextEdit="1"/>
              </p:cNvSpPr>
              <p:nvPr/>
            </p:nvSpPr>
            <p:spPr>
              <a:xfrm>
                <a:off x="4665553" y="3437041"/>
                <a:ext cx="1430447" cy="477888"/>
              </a:xfrm>
              <a:prstGeom prst="rect">
                <a:avLst/>
              </a:prstGeom>
              <a:blipFill>
                <a:blip r:embed="rId11"/>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66F35D2C-BF6F-AEB9-CE52-5004BCBE5409}"/>
              </a:ext>
            </a:extLst>
          </p:cNvPr>
          <p:cNvSpPr txBox="1"/>
          <p:nvPr/>
        </p:nvSpPr>
        <p:spPr>
          <a:xfrm>
            <a:off x="4176853" y="3464449"/>
            <a:ext cx="503467"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B3F6078-763E-3654-D445-53586CF6032D}"/>
                  </a:ext>
                </a:extLst>
              </p:cNvPr>
              <p:cNvSpPr txBox="1"/>
              <p:nvPr/>
            </p:nvSpPr>
            <p:spPr>
              <a:xfrm>
                <a:off x="2602715" y="1276381"/>
                <a:ext cx="1176590" cy="707886"/>
              </a:xfrm>
              <a:prstGeom prst="rect">
                <a:avLst/>
              </a:prstGeom>
              <a:noFill/>
            </p:spPr>
            <p:txBody>
              <a:bodyPr wrap="square" rtlCol="0">
                <a:spAutoFit/>
              </a:bodyPr>
              <a:lstStyle/>
              <a:p>
                <a:pPr algn="ctr"/>
                <a:r>
                  <a:rPr lang="en-US" sz="2000" dirty="0">
                    <a:solidFill>
                      <a:schemeClr val="bg2"/>
                    </a:solidFill>
                    <a:latin typeface="PT Serif" panose="020A0603040505020204" pitchFamily="18" charset="77"/>
                  </a:rPr>
                  <a:t>Msg</a:t>
                </a: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p:sp>
            <p:nvSpPr>
              <p:cNvPr id="20" name="TextBox 19">
                <a:extLst>
                  <a:ext uri="{FF2B5EF4-FFF2-40B4-BE49-F238E27FC236}">
                    <a16:creationId xmlns:a16="http://schemas.microsoft.com/office/drawing/2014/main" id="{DB3F6078-763E-3654-D445-53586CF6032D}"/>
                  </a:ext>
                </a:extLst>
              </p:cNvPr>
              <p:cNvSpPr txBox="1">
                <a:spLocks noRot="1" noChangeAspect="1" noMove="1" noResize="1" noEditPoints="1" noAdjustHandles="1" noChangeArrowheads="1" noChangeShapeType="1" noTextEdit="1"/>
              </p:cNvSpPr>
              <p:nvPr/>
            </p:nvSpPr>
            <p:spPr>
              <a:xfrm>
                <a:off x="2602715" y="1276381"/>
                <a:ext cx="1176590" cy="707886"/>
              </a:xfrm>
              <a:prstGeom prst="rect">
                <a:avLst/>
              </a:prstGeom>
              <a:blipFill>
                <a:blip r:embed="rId12"/>
                <a:stretch>
                  <a:fillRect t="-526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93AD1746-A9BB-2810-8958-D8F54861BCA0}"/>
              </a:ext>
            </a:extLst>
          </p:cNvPr>
          <p:cNvCxnSpPr/>
          <p:nvPr/>
        </p:nvCxnSpPr>
        <p:spPr>
          <a:xfrm flipH="1">
            <a:off x="2597145" y="1673477"/>
            <a:ext cx="336885"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C447F61-A473-BC77-91CC-21C67A000C72}"/>
              </a:ext>
            </a:extLst>
          </p:cNvPr>
          <p:cNvCxnSpPr/>
          <p:nvPr/>
        </p:nvCxnSpPr>
        <p:spPr>
          <a:xfrm>
            <a:off x="3434670" y="1673477"/>
            <a:ext cx="448394"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67B8BB5-9AB9-0097-E044-46AA0BB3D7A8}"/>
                  </a:ext>
                </a:extLst>
              </p:cNvPr>
              <p:cNvSpPr txBox="1"/>
              <p:nvPr/>
            </p:nvSpPr>
            <p:spPr>
              <a:xfrm>
                <a:off x="4505269" y="1276381"/>
                <a:ext cx="1176590" cy="707886"/>
              </a:xfrm>
              <a:prstGeom prst="rect">
                <a:avLst/>
              </a:prstGeom>
              <a:noFill/>
            </p:spPr>
            <p:txBody>
              <a:bodyPr wrap="square" rtlCol="0">
                <a:spAutoFit/>
              </a:bodyPr>
              <a:lstStyle/>
              <a:p>
                <a:pPr algn="ctr"/>
                <a:r>
                  <a:rPr lang="en-US" sz="2000" dirty="0">
                    <a:solidFill>
                      <a:schemeClr val="bg2"/>
                    </a:solidFill>
                    <a:latin typeface="PT Serif" panose="020A0603040505020204" pitchFamily="18" charset="77"/>
                  </a:rPr>
                  <a:t>Msg</a:t>
                </a: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p:sp>
            <p:nvSpPr>
              <p:cNvPr id="23" name="TextBox 22">
                <a:extLst>
                  <a:ext uri="{FF2B5EF4-FFF2-40B4-BE49-F238E27FC236}">
                    <a16:creationId xmlns:a16="http://schemas.microsoft.com/office/drawing/2014/main" id="{D67B8BB5-9AB9-0097-E044-46AA0BB3D7A8}"/>
                  </a:ext>
                </a:extLst>
              </p:cNvPr>
              <p:cNvSpPr txBox="1">
                <a:spLocks noRot="1" noChangeAspect="1" noMove="1" noResize="1" noEditPoints="1" noAdjustHandles="1" noChangeArrowheads="1" noChangeShapeType="1" noTextEdit="1"/>
              </p:cNvSpPr>
              <p:nvPr/>
            </p:nvSpPr>
            <p:spPr>
              <a:xfrm>
                <a:off x="4505269" y="1276381"/>
                <a:ext cx="1176590" cy="707886"/>
              </a:xfrm>
              <a:prstGeom prst="rect">
                <a:avLst/>
              </a:prstGeom>
              <a:blipFill>
                <a:blip r:embed="rId12"/>
                <a:stretch>
                  <a:fillRect t="-526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1C758FC-8B7F-44F2-E7A6-ED9B13E1FCC4}"/>
              </a:ext>
            </a:extLst>
          </p:cNvPr>
          <p:cNvCxnSpPr/>
          <p:nvPr/>
        </p:nvCxnSpPr>
        <p:spPr>
          <a:xfrm flipH="1">
            <a:off x="4499699" y="1673477"/>
            <a:ext cx="336885"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975893-3556-2269-45EA-9FBC198D67F2}"/>
              </a:ext>
            </a:extLst>
          </p:cNvPr>
          <p:cNvCxnSpPr/>
          <p:nvPr/>
        </p:nvCxnSpPr>
        <p:spPr>
          <a:xfrm>
            <a:off x="5337224" y="1673477"/>
            <a:ext cx="448394"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50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wipe(down)">
                                      <p:cBhvr>
                                        <p:cTn id="7" dur="500"/>
                                        <p:tgtEl>
                                          <p:spTgt spid="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dissolve">
                                      <p:cBhvr>
                                        <p:cTn id="53" dur="500"/>
                                        <p:tgtEl>
                                          <p:spTgt spid="23"/>
                                        </p:tgtEl>
                                      </p:cBhvr>
                                    </p:animEffect>
                                  </p:childTnLst>
                                </p:cTn>
                              </p:par>
                              <p:par>
                                <p:cTn id="54" presetID="1"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47">
                                            <p:txEl>
                                              <p:pRg st="7" end="7"/>
                                            </p:txEl>
                                          </p:spTgt>
                                        </p:tgtEl>
                                        <p:attrNameLst>
                                          <p:attrName>style.visibility</p:attrName>
                                        </p:attrNameLst>
                                      </p:cBhvr>
                                      <p:to>
                                        <p:strVal val="visible"/>
                                      </p:to>
                                    </p:set>
                                    <p:animEffect transition="in" filter="wipe(down)">
                                      <p:cBhvr>
                                        <p:cTn id="76" dur="500"/>
                                        <p:tgtEl>
                                          <p:spTgt spid="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uiExpand="1" build="p"/>
      <p:bldP spid="8" grpId="0"/>
      <p:bldP spid="11" grpId="0"/>
      <p:bldP spid="14" grpId="0"/>
      <p:bldP spid="15" grpId="0"/>
      <p:bldP spid="2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US" dirty="0"/>
              <a:t>Private Threshold Signatures</a:t>
            </a:r>
            <a:endParaRPr dirty="0"/>
          </a:p>
        </p:txBody>
      </p:sp>
      <mc:AlternateContent xmlns:mc="http://schemas.openxmlformats.org/markup-compatibility/2006">
        <mc:Choice xmlns:a14="http://schemas.microsoft.com/office/drawing/2010/main" Requires="a14">
          <p:sp>
            <p:nvSpPr>
              <p:cNvPr id="147" name="Google Shape;147;p19"/>
              <p:cNvSpPr txBox="1">
                <a:spLocks noGrp="1"/>
              </p:cNvSpPr>
              <p:nvPr>
                <p:ph type="body" idx="1"/>
              </p:nvPr>
            </p:nvSpPr>
            <p:spPr>
              <a:xfrm>
                <a:off x="163024" y="670800"/>
                <a:ext cx="8904675" cy="4374600"/>
              </a:xfrm>
              <a:prstGeom prst="rect">
                <a:avLst/>
              </a:prstGeom>
            </p:spPr>
            <p:txBody>
              <a:bodyPr spcFirstLastPara="1" wrap="square" lIns="91425" tIns="91425" rIns="91425" bIns="91425" anchor="t" anchorCtr="0">
                <a:normAutofit fontScale="92500" lnSpcReduction="20000"/>
              </a:bodyPr>
              <a:lstStyle/>
              <a:p>
                <a:pPr marL="101600" lvl="0" indent="0" algn="l" rtl="0">
                  <a:spcBef>
                    <a:spcPts val="0"/>
                  </a:spcBef>
                  <a:spcAft>
                    <a:spcPts val="500"/>
                  </a:spcAft>
                  <a:buClr>
                    <a:srgbClr val="595959"/>
                  </a:buClr>
                  <a:buSzPts val="2000"/>
                  <a:buNone/>
                </a:pPr>
                <a:r>
                  <a:rPr lang="en" sz="2600" dirty="0">
                    <a:solidFill>
                      <a:srgbClr val="595959"/>
                    </a:solidFill>
                  </a:rPr>
                  <a:t>Org running a web server splits server’s TLS </a:t>
                </a:r>
                <a14:m>
                  <m:oMath xmlns:m="http://schemas.openxmlformats.org/officeDocument/2006/math">
                    <m:r>
                      <a:rPr lang="en-US" sz="2600" b="0" i="1" smtClean="0">
                        <a:solidFill>
                          <a:srgbClr val="595959"/>
                        </a:solidFill>
                        <a:latin typeface="Cambria Math" panose="02040503050406030204" pitchFamily="18" charset="0"/>
                      </a:rPr>
                      <m:t>𝑠𝑘</m:t>
                    </m:r>
                  </m:oMath>
                </a14:m>
                <a:r>
                  <a:rPr lang="en" sz="2600" dirty="0">
                    <a:solidFill>
                      <a:srgbClr val="595959"/>
                    </a:solidFill>
                  </a:rPr>
                  <a:t> among </a:t>
                </a:r>
                <a14:m>
                  <m:oMath xmlns:m="http://schemas.openxmlformats.org/officeDocument/2006/math">
                    <m:r>
                      <a:rPr lang="en-US" sz="2600" b="0" i="1" smtClean="0">
                        <a:solidFill>
                          <a:srgbClr val="595959"/>
                        </a:solidFill>
                        <a:latin typeface="Cambria Math" panose="02040503050406030204" pitchFamily="18" charset="0"/>
                      </a:rPr>
                      <m:t>𝑛</m:t>
                    </m:r>
                  </m:oMath>
                </a14:m>
                <a:r>
                  <a:rPr lang="en" sz="2600" dirty="0">
                    <a:solidFill>
                      <a:srgbClr val="595959"/>
                    </a:solidFill>
                  </a:rPr>
                  <a:t> machines:</a:t>
                </a:r>
              </a:p>
              <a:p>
                <a:pPr marL="101600" lvl="0" indent="0" algn="l" rtl="0">
                  <a:spcBef>
                    <a:spcPts val="0"/>
                  </a:spcBef>
                  <a:spcAft>
                    <a:spcPts val="500"/>
                  </a:spcAft>
                  <a:buClr>
                    <a:srgbClr val="595959"/>
                  </a:buClr>
                  <a:buSzPts val="2000"/>
                  <a:buNone/>
                </a:pPr>
                <a:endParaRPr lang="en" sz="2000" dirty="0">
                  <a:solidFill>
                    <a:srgbClr val="595959"/>
                  </a:solidFill>
                </a:endParaRPr>
              </a:p>
              <a:p>
                <a:pPr marL="101600" lvl="0" indent="0" algn="l" rtl="0">
                  <a:spcBef>
                    <a:spcPts val="0"/>
                  </a:spcBef>
                  <a:spcAft>
                    <a:spcPts val="500"/>
                  </a:spcAft>
                  <a:buClr>
                    <a:srgbClr val="595959"/>
                  </a:buClr>
                  <a:buSzPts val="2000"/>
                  <a:buNone/>
                </a:pPr>
                <a:endParaRPr lang="en" sz="2000" dirty="0">
                  <a:solidFill>
                    <a:srgbClr val="595959"/>
                  </a:solidFill>
                </a:endParaRPr>
              </a:p>
              <a:p>
                <a:pPr marL="101600" lvl="0" indent="0" algn="l" rtl="0">
                  <a:spcBef>
                    <a:spcPts val="0"/>
                  </a:spcBef>
                  <a:spcAft>
                    <a:spcPts val="500"/>
                  </a:spcAft>
                  <a:buClr>
                    <a:srgbClr val="595959"/>
                  </a:buClr>
                  <a:buSzPts val="2000"/>
                  <a:buNone/>
                </a:pPr>
                <a:endParaRPr lang="en" sz="2000" dirty="0">
                  <a:solidFill>
                    <a:srgbClr val="595959"/>
                  </a:solidFill>
                </a:endParaRPr>
              </a:p>
              <a:p>
                <a:pPr marL="101600" lvl="0" indent="0" algn="l" rtl="0">
                  <a:spcBef>
                    <a:spcPts val="0"/>
                  </a:spcBef>
                  <a:spcAft>
                    <a:spcPts val="500"/>
                  </a:spcAft>
                  <a:buClr>
                    <a:srgbClr val="595959"/>
                  </a:buClr>
                  <a:buSzPts val="2000"/>
                  <a:buNone/>
                </a:pPr>
                <a:endParaRPr lang="en" sz="2000" dirty="0">
                  <a:solidFill>
                    <a:srgbClr val="595959"/>
                  </a:solidFill>
                </a:endParaRPr>
              </a:p>
              <a:p>
                <a:pPr marL="101600" lvl="0" indent="0" algn="ctr">
                  <a:lnSpc>
                    <a:spcPct val="150000"/>
                  </a:lnSpc>
                  <a:spcAft>
                    <a:spcPts val="500"/>
                  </a:spcAft>
                  <a:buClr>
                    <a:srgbClr val="595959"/>
                  </a:buClr>
                  <a:buSzPts val="2000"/>
                  <a:buNone/>
                </a:pPr>
                <a:endParaRPr lang="en" sz="2200" dirty="0">
                  <a:solidFill>
                    <a:srgbClr val="595959"/>
                  </a:solidFill>
                </a:endParaRPr>
              </a:p>
              <a:p>
                <a:pPr marL="101600" lvl="0" indent="0" algn="ctr">
                  <a:lnSpc>
                    <a:spcPct val="150000"/>
                  </a:lnSpc>
                  <a:spcAft>
                    <a:spcPts val="500"/>
                  </a:spcAft>
                  <a:buClr>
                    <a:srgbClr val="595959"/>
                  </a:buClr>
                  <a:buSzPts val="2000"/>
                  <a:buNone/>
                </a:pPr>
                <a:endParaRPr lang="en" sz="2200" dirty="0">
                  <a:solidFill>
                    <a:srgbClr val="595959"/>
                  </a:solidFill>
                </a:endParaRPr>
              </a:p>
              <a:p>
                <a:pPr marL="101600" lvl="0" indent="0" algn="ctr">
                  <a:lnSpc>
                    <a:spcPct val="150000"/>
                  </a:lnSpc>
                  <a:spcAft>
                    <a:spcPts val="500"/>
                  </a:spcAft>
                  <a:buClr>
                    <a:srgbClr val="595959"/>
                  </a:buClr>
                  <a:buSzPts val="2000"/>
                  <a:buNone/>
                </a:pPr>
                <a:r>
                  <a:rPr lang="en" sz="2400" dirty="0">
                    <a:solidFill>
                      <a:srgbClr val="595959"/>
                    </a:solidFill>
                  </a:rPr>
                  <a:t>Threshold </a:t>
                </a:r>
                <a14:m>
                  <m:oMath xmlns:m="http://schemas.openxmlformats.org/officeDocument/2006/math">
                    <m:r>
                      <a:rPr lang="en-US" sz="2400" b="0" i="1" smtClean="0">
                        <a:solidFill>
                          <a:srgbClr val="595959"/>
                        </a:solidFill>
                        <a:latin typeface="Cambria Math" panose="02040503050406030204" pitchFamily="18" charset="0"/>
                      </a:rPr>
                      <m:t>𝑡</m:t>
                    </m:r>
                  </m:oMath>
                </a14:m>
                <a:r>
                  <a:rPr lang="en" sz="2400" dirty="0">
                    <a:solidFill>
                      <a:srgbClr val="595959"/>
                    </a:solidFill>
                  </a:rPr>
                  <a:t> hidden ⇒ Attacker doesn’t know </a:t>
                </a:r>
                <a:r>
                  <a:rPr lang="en-US" sz="2400" dirty="0"/>
                  <a:t># </a:t>
                </a:r>
                <a:r>
                  <a:rPr lang="en" sz="2400" dirty="0">
                    <a:solidFill>
                      <a:srgbClr val="595959"/>
                    </a:solidFill>
                  </a:rPr>
                  <a:t>machines to hack</a:t>
                </a:r>
              </a:p>
              <a:p>
                <a:pPr marL="101600" lvl="0" indent="0" algn="ctr">
                  <a:lnSpc>
                    <a:spcPct val="150000"/>
                  </a:lnSpc>
                  <a:spcAft>
                    <a:spcPts val="500"/>
                  </a:spcAft>
                  <a:buClr>
                    <a:srgbClr val="595959"/>
                  </a:buClr>
                  <a:buSzPts val="2000"/>
                  <a:buNone/>
                </a:pPr>
                <a:r>
                  <a:rPr lang="en" sz="2400" dirty="0">
                    <a:solidFill>
                      <a:srgbClr val="595959"/>
                    </a:solidFill>
                  </a:rPr>
                  <a:t>Signing quorum hidden ⇒ Attacker doesn’t know who to DoS</a:t>
                </a:r>
              </a:p>
            </p:txBody>
          </p:sp>
        </mc:Choice>
        <mc:Fallback>
          <p:sp>
            <p:nvSpPr>
              <p:cNvPr id="147" name="Google Shape;147;p19"/>
              <p:cNvSpPr txBox="1">
                <a:spLocks noGrp="1" noRot="1" noChangeAspect="1" noMove="1" noResize="1" noEditPoints="1" noAdjustHandles="1" noChangeArrowheads="1" noChangeShapeType="1" noTextEdit="1"/>
              </p:cNvSpPr>
              <p:nvPr>
                <p:ph type="body" idx="1"/>
              </p:nvPr>
            </p:nvSpPr>
            <p:spPr>
              <a:xfrm>
                <a:off x="163024" y="670800"/>
                <a:ext cx="8904675" cy="4374600"/>
              </a:xfrm>
              <a:prstGeom prst="rect">
                <a:avLst/>
              </a:prstGeom>
              <a:blipFill>
                <a:blip r:embed="rId3"/>
                <a:stretch>
                  <a:fillRect t="-5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Google Shape;75;p15">
                <a:extLst>
                  <a:ext uri="{FF2B5EF4-FFF2-40B4-BE49-F238E27FC236}">
                    <a16:creationId xmlns:a16="http://schemas.microsoft.com/office/drawing/2014/main" id="{2EC5510D-3BAF-2D25-1918-5C72D3EC7B5A}"/>
                  </a:ext>
                </a:extLst>
              </p:cNvPr>
              <p:cNvSpPr txBox="1"/>
              <p:nvPr/>
            </p:nvSpPr>
            <p:spPr>
              <a:xfrm>
                <a:off x="1208007" y="2885607"/>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p:sp>
            <p:nvSpPr>
              <p:cNvPr id="5" name="Google Shape;75;p15">
                <a:extLst>
                  <a:ext uri="{FF2B5EF4-FFF2-40B4-BE49-F238E27FC236}">
                    <a16:creationId xmlns:a16="http://schemas.microsoft.com/office/drawing/2014/main" id="{2EC5510D-3BAF-2D25-1918-5C72D3EC7B5A}"/>
                  </a:ext>
                </a:extLst>
              </p:cNvPr>
              <p:cNvSpPr txBox="1">
                <a:spLocks noRot="1" noChangeAspect="1" noMove="1" noResize="1" noEditPoints="1" noAdjustHandles="1" noChangeArrowheads="1" noChangeShapeType="1" noTextEdit="1"/>
              </p:cNvSpPr>
              <p:nvPr/>
            </p:nvSpPr>
            <p:spPr>
              <a:xfrm>
                <a:off x="1208007" y="2885607"/>
                <a:ext cx="656512" cy="49241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Google Shape;85;p15">
                <a:extLst>
                  <a:ext uri="{FF2B5EF4-FFF2-40B4-BE49-F238E27FC236}">
                    <a16:creationId xmlns:a16="http://schemas.microsoft.com/office/drawing/2014/main" id="{70EE6F42-19B7-1A34-8534-BF44175C6D43}"/>
                  </a:ext>
                </a:extLst>
              </p:cNvPr>
              <p:cNvSpPr txBox="1"/>
              <p:nvPr/>
            </p:nvSpPr>
            <p:spPr>
              <a:xfrm>
                <a:off x="3237169" y="2876940"/>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p:sp>
            <p:nvSpPr>
              <p:cNvPr id="6" name="Google Shape;85;p15">
                <a:extLst>
                  <a:ext uri="{FF2B5EF4-FFF2-40B4-BE49-F238E27FC236}">
                    <a16:creationId xmlns:a16="http://schemas.microsoft.com/office/drawing/2014/main" id="{70EE6F42-19B7-1A34-8534-BF44175C6D43}"/>
                  </a:ext>
                </a:extLst>
              </p:cNvPr>
              <p:cNvSpPr txBox="1">
                <a:spLocks noRot="1" noChangeAspect="1" noMove="1" noResize="1" noEditPoints="1" noAdjustHandles="1" noChangeArrowheads="1" noChangeShapeType="1" noTextEdit="1"/>
              </p:cNvSpPr>
              <p:nvPr/>
            </p:nvSpPr>
            <p:spPr>
              <a:xfrm>
                <a:off x="3237169" y="2876940"/>
                <a:ext cx="719601" cy="492412"/>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Google Shape;86;p15">
                <a:extLst>
                  <a:ext uri="{FF2B5EF4-FFF2-40B4-BE49-F238E27FC236}">
                    <a16:creationId xmlns:a16="http://schemas.microsoft.com/office/drawing/2014/main" id="{95D72886-40F3-6475-4076-483830F58642}"/>
                  </a:ext>
                </a:extLst>
              </p:cNvPr>
              <p:cNvSpPr txBox="1"/>
              <p:nvPr/>
            </p:nvSpPr>
            <p:spPr>
              <a:xfrm>
                <a:off x="5032231" y="2859021"/>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p:sp>
            <p:nvSpPr>
              <p:cNvPr id="7" name="Google Shape;86;p15">
                <a:extLst>
                  <a:ext uri="{FF2B5EF4-FFF2-40B4-BE49-F238E27FC236}">
                    <a16:creationId xmlns:a16="http://schemas.microsoft.com/office/drawing/2014/main" id="{95D72886-40F3-6475-4076-483830F58642}"/>
                  </a:ext>
                </a:extLst>
              </p:cNvPr>
              <p:cNvSpPr txBox="1">
                <a:spLocks noRot="1" noChangeAspect="1" noMove="1" noResize="1" noEditPoints="1" noAdjustHandles="1" noChangeArrowheads="1" noChangeShapeType="1" noTextEdit="1"/>
              </p:cNvSpPr>
              <p:nvPr/>
            </p:nvSpPr>
            <p:spPr>
              <a:xfrm>
                <a:off x="5032231" y="2859021"/>
                <a:ext cx="834050" cy="492412"/>
              </a:xfrm>
              <a:prstGeom prst="rect">
                <a:avLst/>
              </a:prstGeom>
              <a:blipFill>
                <a:blip r:embed="rId6"/>
                <a:stretch>
                  <a:fillRect/>
                </a:stretch>
              </a:blipFill>
              <a:ln>
                <a:noFill/>
              </a:ln>
            </p:spPr>
            <p:txBody>
              <a:bodyPr/>
              <a:lstStyle/>
              <a:p>
                <a:r>
                  <a:rPr lang="en-US">
                    <a:noFill/>
                  </a:rPr>
                  <a:t> </a:t>
                </a:r>
              </a:p>
            </p:txBody>
          </p:sp>
        </mc:Fallback>
      </mc:AlternateContent>
      <p:pic>
        <p:nvPicPr>
          <p:cNvPr id="1026" name="Picture 2" descr="Desktop, pc, server icon - Free download on Iconfinder">
            <a:extLst>
              <a:ext uri="{FF2B5EF4-FFF2-40B4-BE49-F238E27FC236}">
                <a16:creationId xmlns:a16="http://schemas.microsoft.com/office/drawing/2014/main" id="{37A43A07-5CB6-4118-B6F4-BA4BCAC602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23" y="1509975"/>
            <a:ext cx="1452880" cy="14528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esktop, pc, server icon - Free download on Iconfinder">
            <a:extLst>
              <a:ext uri="{FF2B5EF4-FFF2-40B4-BE49-F238E27FC236}">
                <a16:creationId xmlns:a16="http://schemas.microsoft.com/office/drawing/2014/main" id="{8FC4D7B2-6A60-951E-3EF5-87EA472763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165" y="1509975"/>
            <a:ext cx="1452880" cy="14528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esktop, pc, server icon - Free download on Iconfinder">
            <a:extLst>
              <a:ext uri="{FF2B5EF4-FFF2-40B4-BE49-F238E27FC236}">
                <a16:creationId xmlns:a16="http://schemas.microsoft.com/office/drawing/2014/main" id="{5B3840A3-9884-9838-62D0-7272F6AEC8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0507" y="1509975"/>
            <a:ext cx="1452880" cy="1452880"/>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165;p21">
            <a:extLst>
              <a:ext uri="{FF2B5EF4-FFF2-40B4-BE49-F238E27FC236}">
                <a16:creationId xmlns:a16="http://schemas.microsoft.com/office/drawing/2014/main" id="{ECE1775B-1DE8-FCE4-14D7-1F277689B4D1}"/>
              </a:ext>
            </a:extLst>
          </p:cNvPr>
          <p:cNvPicPr preferRelativeResize="0"/>
          <p:nvPr/>
        </p:nvPicPr>
        <p:blipFill>
          <a:blip r:embed="rId8">
            <a:alphaModFix/>
          </a:blip>
          <a:stretch>
            <a:fillRect/>
          </a:stretch>
        </p:blipFill>
        <p:spPr>
          <a:xfrm>
            <a:off x="7380405" y="1243500"/>
            <a:ext cx="690275" cy="676656"/>
          </a:xfrm>
          <a:prstGeom prst="rect">
            <a:avLst/>
          </a:prstGeom>
          <a:noFill/>
          <a:ln>
            <a:noFill/>
          </a:ln>
        </p:spPr>
      </p:pic>
      <mc:AlternateContent xmlns:mc="http://schemas.openxmlformats.org/markup-compatibility/2006">
        <mc:Choice xmlns:a14="http://schemas.microsoft.com/office/drawing/2010/main" Requires="a14">
          <p:sp>
            <p:nvSpPr>
              <p:cNvPr id="11" name="Google Shape;86;p15">
                <a:extLst>
                  <a:ext uri="{FF2B5EF4-FFF2-40B4-BE49-F238E27FC236}">
                    <a16:creationId xmlns:a16="http://schemas.microsoft.com/office/drawing/2014/main" id="{195A1413-AAE9-FCF3-DC0D-30AF08745833}"/>
                  </a:ext>
                </a:extLst>
              </p:cNvPr>
              <p:cNvSpPr txBox="1"/>
              <p:nvPr/>
            </p:nvSpPr>
            <p:spPr>
              <a:xfrm>
                <a:off x="6917483" y="1838395"/>
                <a:ext cx="176581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 </a:t>
                </a:r>
                <a14:m>
                  <m:oMath xmlns:m="http://schemas.openxmlformats.org/officeDocument/2006/math">
                    <m:r>
                      <a:rPr lang="en-US" sz="2000" b="0" i="1" smtClean="0">
                        <a:latin typeface="Cambria Math" panose="02040503050406030204" pitchFamily="18" charset="0"/>
                      </a:rPr>
                      <m:t>𝑝𝑘</m:t>
                    </m:r>
                  </m:oMath>
                </a14:m>
                <a:endParaRPr sz="2000" baseline="-25000" dirty="0"/>
              </a:p>
            </p:txBody>
          </p:sp>
        </mc:Choice>
        <mc:Fallback>
          <p:sp>
            <p:nvSpPr>
              <p:cNvPr id="11" name="Google Shape;86;p15">
                <a:extLst>
                  <a:ext uri="{FF2B5EF4-FFF2-40B4-BE49-F238E27FC236}">
                    <a16:creationId xmlns:a16="http://schemas.microsoft.com/office/drawing/2014/main" id="{195A1413-AAE9-FCF3-DC0D-30AF08745833}"/>
                  </a:ext>
                </a:extLst>
              </p:cNvPr>
              <p:cNvSpPr txBox="1">
                <a:spLocks noRot="1" noChangeAspect="1" noMove="1" noResize="1" noEditPoints="1" noAdjustHandles="1" noChangeArrowheads="1" noChangeShapeType="1" noTextEdit="1"/>
              </p:cNvSpPr>
              <p:nvPr/>
            </p:nvSpPr>
            <p:spPr>
              <a:xfrm>
                <a:off x="6917483" y="1838395"/>
                <a:ext cx="1765817" cy="492412"/>
              </a:xfrm>
              <a:prstGeom prst="rect">
                <a:avLst/>
              </a:prstGeom>
              <a:blipFill>
                <a:blip r:embed="rId9"/>
                <a:stretch>
                  <a:fillRect l="-3571" b="-12500"/>
                </a:stretch>
              </a:blipFill>
              <a:ln>
                <a:noFill/>
              </a:ln>
            </p:spPr>
            <p:txBody>
              <a:bodyPr/>
              <a:lstStyle/>
              <a:p>
                <a:r>
                  <a:rPr lang="en-US">
                    <a:noFill/>
                  </a:rPr>
                  <a:t> </a:t>
                </a:r>
              </a:p>
            </p:txBody>
          </p:sp>
        </mc:Fallback>
      </mc:AlternateContent>
      <p:pic>
        <p:nvPicPr>
          <p:cNvPr id="16" name="Picture 15" descr="A green and white logo&#10;&#10;Description automatically generated with medium confidence">
            <a:extLst>
              <a:ext uri="{FF2B5EF4-FFF2-40B4-BE49-F238E27FC236}">
                <a16:creationId xmlns:a16="http://schemas.microsoft.com/office/drawing/2014/main" id="{F1C713B1-B581-211E-D5F2-CBA5D3DD48F6}"/>
              </a:ext>
            </a:extLst>
          </p:cNvPr>
          <p:cNvPicPr>
            <a:picLocks noChangeAspect="1"/>
          </p:cNvPicPr>
          <p:nvPr/>
        </p:nvPicPr>
        <p:blipFill>
          <a:blip r:embed="rId10"/>
          <a:stretch>
            <a:fillRect/>
          </a:stretch>
        </p:blipFill>
        <p:spPr>
          <a:xfrm>
            <a:off x="563904" y="1810916"/>
            <a:ext cx="521020" cy="548190"/>
          </a:xfrm>
          <a:prstGeom prst="rect">
            <a:avLst/>
          </a:prstGeom>
        </p:spPr>
      </p:pic>
      <p:pic>
        <p:nvPicPr>
          <p:cNvPr id="17" name="Picture 16" descr="A green and white logo&#10;&#10;Description automatically generated with medium confidence">
            <a:extLst>
              <a:ext uri="{FF2B5EF4-FFF2-40B4-BE49-F238E27FC236}">
                <a16:creationId xmlns:a16="http://schemas.microsoft.com/office/drawing/2014/main" id="{3464B627-F8CC-35C7-EC0B-B70B850D54C3}"/>
              </a:ext>
            </a:extLst>
          </p:cNvPr>
          <p:cNvPicPr>
            <a:picLocks noChangeAspect="1"/>
          </p:cNvPicPr>
          <p:nvPr/>
        </p:nvPicPr>
        <p:blipFill>
          <a:blip r:embed="rId10"/>
          <a:stretch>
            <a:fillRect/>
          </a:stretch>
        </p:blipFill>
        <p:spPr>
          <a:xfrm>
            <a:off x="2610634" y="1810916"/>
            <a:ext cx="521020" cy="548190"/>
          </a:xfrm>
          <a:prstGeom prst="rect">
            <a:avLst/>
          </a:prstGeom>
        </p:spPr>
      </p:pic>
      <p:pic>
        <p:nvPicPr>
          <p:cNvPr id="19" name="Picture 18" descr="A red and white sign&#10;&#10;Description automatically generated with low confidence">
            <a:extLst>
              <a:ext uri="{FF2B5EF4-FFF2-40B4-BE49-F238E27FC236}">
                <a16:creationId xmlns:a16="http://schemas.microsoft.com/office/drawing/2014/main" id="{7FF1C61F-E372-256E-E11B-81AFA9D2077C}"/>
              </a:ext>
            </a:extLst>
          </p:cNvPr>
          <p:cNvPicPr>
            <a:picLocks noChangeAspect="1"/>
          </p:cNvPicPr>
          <p:nvPr/>
        </p:nvPicPr>
        <p:blipFill>
          <a:blip r:embed="rId11"/>
          <a:stretch>
            <a:fillRect/>
          </a:stretch>
        </p:blipFill>
        <p:spPr>
          <a:xfrm>
            <a:off x="4674818" y="1816986"/>
            <a:ext cx="521020" cy="542120"/>
          </a:xfrm>
          <a:prstGeom prst="rect">
            <a:avLst/>
          </a:prstGeom>
        </p:spPr>
      </p:pic>
      <p:sp>
        <p:nvSpPr>
          <p:cNvPr id="20" name="TextBox 19">
            <a:extLst>
              <a:ext uri="{FF2B5EF4-FFF2-40B4-BE49-F238E27FC236}">
                <a16:creationId xmlns:a16="http://schemas.microsoft.com/office/drawing/2014/main" id="{1F2A1DA2-6084-4FF0-53B5-CCFAF09C0310}"/>
              </a:ext>
            </a:extLst>
          </p:cNvPr>
          <p:cNvSpPr txBox="1"/>
          <p:nvPr/>
        </p:nvSpPr>
        <p:spPr>
          <a:xfrm>
            <a:off x="7353339" y="1350995"/>
            <a:ext cx="894103" cy="461665"/>
          </a:xfrm>
          <a:prstGeom prst="rect">
            <a:avLst/>
          </a:prstGeom>
          <a:noFill/>
        </p:spPr>
        <p:txBody>
          <a:bodyPr wrap="square" rtlCol="0">
            <a:spAutoFit/>
          </a:bodyPr>
          <a:lstStyle/>
          <a:p>
            <a:r>
              <a:rPr lang="en-US" sz="2400" b="1" dirty="0">
                <a:solidFill>
                  <a:schemeClr val="bg1"/>
                </a:solidFill>
              </a:rPr>
              <a:t>???</a:t>
            </a:r>
          </a:p>
        </p:txBody>
      </p:sp>
      <p:cxnSp>
        <p:nvCxnSpPr>
          <p:cNvPr id="22" name="Straight Arrow Connector 21">
            <a:extLst>
              <a:ext uri="{FF2B5EF4-FFF2-40B4-BE49-F238E27FC236}">
                <a16:creationId xmlns:a16="http://schemas.microsoft.com/office/drawing/2014/main" id="{B3FF5578-6A36-2560-A14F-CE551A6B5966}"/>
              </a:ext>
            </a:extLst>
          </p:cNvPr>
          <p:cNvCxnSpPr>
            <a:cxnSpLocks/>
          </p:cNvCxnSpPr>
          <p:nvPr/>
        </p:nvCxnSpPr>
        <p:spPr>
          <a:xfrm flipH="1">
            <a:off x="6383387" y="2629625"/>
            <a:ext cx="997018"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0753FAB-43EB-E8B0-9A2A-2BE8C1209CF4}"/>
                  </a:ext>
                </a:extLst>
              </p:cNvPr>
              <p:cNvSpPr txBox="1"/>
              <p:nvPr/>
            </p:nvSpPr>
            <p:spPr>
              <a:xfrm>
                <a:off x="6562844" y="2282715"/>
                <a:ext cx="605298"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𝑚</m:t>
                      </m:r>
                    </m:oMath>
                  </m:oMathPara>
                </a14:m>
                <a:endParaRPr lang="en-US" sz="2000" dirty="0"/>
              </a:p>
            </p:txBody>
          </p:sp>
        </mc:Choice>
        <mc:Fallback>
          <p:sp>
            <p:nvSpPr>
              <p:cNvPr id="23" name="TextBox 22">
                <a:extLst>
                  <a:ext uri="{FF2B5EF4-FFF2-40B4-BE49-F238E27FC236}">
                    <a16:creationId xmlns:a16="http://schemas.microsoft.com/office/drawing/2014/main" id="{20753FAB-43EB-E8B0-9A2A-2BE8C1209CF4}"/>
                  </a:ext>
                </a:extLst>
              </p:cNvPr>
              <p:cNvSpPr txBox="1">
                <a:spLocks noRot="1" noChangeAspect="1" noMove="1" noResize="1" noEditPoints="1" noAdjustHandles="1" noChangeArrowheads="1" noChangeShapeType="1" noTextEdit="1"/>
              </p:cNvSpPr>
              <p:nvPr/>
            </p:nvSpPr>
            <p:spPr>
              <a:xfrm>
                <a:off x="6562844" y="2282715"/>
                <a:ext cx="605298" cy="400110"/>
              </a:xfrm>
              <a:prstGeom prst="rect">
                <a:avLst/>
              </a:prstGeom>
              <a:blipFill>
                <a:blip r:embed="rId12"/>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A20C138-C8EF-084F-ACB7-E5ED36FBD33D}"/>
              </a:ext>
            </a:extLst>
          </p:cNvPr>
          <p:cNvCxnSpPr>
            <a:cxnSpLocks/>
          </p:cNvCxnSpPr>
          <p:nvPr/>
        </p:nvCxnSpPr>
        <p:spPr>
          <a:xfrm flipV="1">
            <a:off x="6383387" y="3012627"/>
            <a:ext cx="1024411" cy="317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6A7141BF-214B-3B0A-DD97-B3BD96C72BD6}"/>
                  </a:ext>
                </a:extLst>
              </p:cNvPr>
              <p:cNvSpPr txBox="1"/>
              <p:nvPr/>
            </p:nvSpPr>
            <p:spPr>
              <a:xfrm>
                <a:off x="6636216" y="2653586"/>
                <a:ext cx="47777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𝜎</m:t>
                      </m:r>
                    </m:oMath>
                  </m:oMathPara>
                </a14:m>
                <a:endParaRPr lang="en-US" sz="2000" dirty="0"/>
              </a:p>
            </p:txBody>
          </p:sp>
        </mc:Choice>
        <mc:Fallback>
          <p:sp>
            <p:nvSpPr>
              <p:cNvPr id="26" name="TextBox 25">
                <a:extLst>
                  <a:ext uri="{FF2B5EF4-FFF2-40B4-BE49-F238E27FC236}">
                    <a16:creationId xmlns:a16="http://schemas.microsoft.com/office/drawing/2014/main" id="{6A7141BF-214B-3B0A-DD97-B3BD96C72BD6}"/>
                  </a:ext>
                </a:extLst>
              </p:cNvPr>
              <p:cNvSpPr txBox="1">
                <a:spLocks noRot="1" noChangeAspect="1" noMove="1" noResize="1" noEditPoints="1" noAdjustHandles="1" noChangeArrowheads="1" noChangeShapeType="1" noTextEdit="1"/>
              </p:cNvSpPr>
              <p:nvPr/>
            </p:nvSpPr>
            <p:spPr>
              <a:xfrm>
                <a:off x="6636216" y="2653586"/>
                <a:ext cx="477771" cy="400110"/>
              </a:xfrm>
              <a:prstGeom prst="rect">
                <a:avLst/>
              </a:prstGeom>
              <a:blipFill>
                <a:blip r:embed="rId13"/>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1B28E57C-E3F3-2CBB-28C2-56FBE8C89472}"/>
              </a:ext>
            </a:extLst>
          </p:cNvPr>
          <p:cNvSpPr txBox="1"/>
          <p:nvPr/>
        </p:nvSpPr>
        <p:spPr>
          <a:xfrm>
            <a:off x="6747517" y="3015804"/>
            <a:ext cx="266739" cy="573875"/>
          </a:xfrm>
          <a:prstGeom prst="rect">
            <a:avLst/>
          </a:prstGeom>
          <a:noFill/>
        </p:spPr>
        <p:txBody>
          <a:bodyPr wrap="square" rtlCol="0">
            <a:spAutoFit/>
          </a:bodyPr>
          <a:lstStyle/>
          <a:p>
            <a:pPr>
              <a:lnSpc>
                <a:spcPct val="50000"/>
              </a:lnSpc>
            </a:pPr>
            <a:r>
              <a:rPr lang="en-US" sz="2000" dirty="0"/>
              <a:t>.</a:t>
            </a:r>
          </a:p>
          <a:p>
            <a:pPr>
              <a:lnSpc>
                <a:spcPct val="50000"/>
              </a:lnSpc>
            </a:pPr>
            <a:r>
              <a:rPr lang="en-US" sz="2000" dirty="0"/>
              <a:t>.</a:t>
            </a:r>
          </a:p>
          <a:p>
            <a:pPr>
              <a:lnSpc>
                <a:spcPct val="50000"/>
              </a:lnSpc>
            </a:pPr>
            <a:r>
              <a:rPr lang="en-US" sz="2000" dirty="0"/>
              <a:t>.</a:t>
            </a:r>
          </a:p>
        </p:txBody>
      </p:sp>
    </p:spTree>
    <p:extLst>
      <p:ext uri="{BB962C8B-B14F-4D97-AF65-F5344CB8AC3E}">
        <p14:creationId xmlns:p14="http://schemas.microsoft.com/office/powerpoint/2010/main" val="148457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wipe(down)">
                                      <p:cBhvr>
                                        <p:cTn id="7" dur="500"/>
                                        <p:tgtEl>
                                          <p:spTgt spid="14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7">
                                            <p:txEl>
                                              <p:pRg st="7" end="7"/>
                                            </p:txEl>
                                          </p:spTgt>
                                        </p:tgtEl>
                                        <p:attrNameLst>
                                          <p:attrName>style.visibility</p:attrName>
                                        </p:attrNameLst>
                                      </p:cBhvr>
                                      <p:to>
                                        <p:strVal val="visible"/>
                                      </p:to>
                                    </p:set>
                                    <p:animEffect transition="in" filter="wipe(down)">
                                      <p:cBhvr>
                                        <p:cTn id="27" dur="500"/>
                                        <p:tgtEl>
                                          <p:spTgt spid="14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47">
                                            <p:txEl>
                                              <p:pRg st="8" end="8"/>
                                            </p:txEl>
                                          </p:spTgt>
                                        </p:tgtEl>
                                        <p:attrNameLst>
                                          <p:attrName>style.visibility</p:attrName>
                                        </p:attrNameLst>
                                      </p:cBhvr>
                                      <p:to>
                                        <p:strVal val="visible"/>
                                      </p:to>
                                    </p:set>
                                    <p:animEffect transition="in" filter="wipe(down)">
                                      <p:cBhvr>
                                        <p:cTn id="60" dur="500"/>
                                        <p:tgtEl>
                                          <p:spTgt spid="147">
                                            <p:txEl>
                                              <p:pRg st="8" end="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1000"/>
                                        <p:tgtEl>
                                          <p:spTgt spid="20"/>
                                        </p:tgtEl>
                                      </p:cBhvr>
                                    </p:animEffect>
                                    <p:anim calcmode="lin" valueType="num">
                                      <p:cBhvr>
                                        <p:cTn id="66" dur="1000" fill="hold"/>
                                        <p:tgtEl>
                                          <p:spTgt spid="20"/>
                                        </p:tgtEl>
                                        <p:attrNameLst>
                                          <p:attrName>ppt_x</p:attrName>
                                        </p:attrNameLst>
                                      </p:cBhvr>
                                      <p:tavLst>
                                        <p:tav tm="0">
                                          <p:val>
                                            <p:strVal val="#ppt_x"/>
                                          </p:val>
                                        </p:tav>
                                        <p:tav tm="100000">
                                          <p:val>
                                            <p:strVal val="#ppt_x"/>
                                          </p:val>
                                        </p:tav>
                                      </p:tavLst>
                                    </p:anim>
                                    <p:anim calcmode="lin" valueType="num">
                                      <p:cBhvr>
                                        <p:cTn id="6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uiExpand="1" build="p"/>
      <p:bldP spid="11" grpId="0"/>
      <p:bldP spid="20" grpId="0"/>
      <p:bldP spid="23"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24" name="Google Shape;147;p19">
            <a:extLst>
              <a:ext uri="{FF2B5EF4-FFF2-40B4-BE49-F238E27FC236}">
                <a16:creationId xmlns:a16="http://schemas.microsoft.com/office/drawing/2014/main" id="{FF8C7114-5067-096D-4472-D21144DD6651}"/>
              </a:ext>
            </a:extLst>
          </p:cNvPr>
          <p:cNvSpPr txBox="1">
            <a:spLocks noGrp="1"/>
          </p:cNvSpPr>
          <p:nvPr>
            <p:ph type="body" idx="1"/>
          </p:nvPr>
        </p:nvSpPr>
        <p:spPr>
          <a:xfrm>
            <a:off x="163024" y="670800"/>
            <a:ext cx="8904675" cy="4374600"/>
          </a:xfrm>
          <a:prstGeom prst="rect">
            <a:avLst/>
          </a:prstGeom>
        </p:spPr>
        <p:txBody>
          <a:bodyPr spcFirstLastPara="1" wrap="square" lIns="91425" tIns="91425" rIns="91425" bIns="91425" anchor="t" anchorCtr="0">
            <a:noAutofit/>
          </a:bodyPr>
          <a:lstStyle/>
          <a:p>
            <a:pPr marL="101600" lvl="0" indent="0" algn="l" rtl="0">
              <a:lnSpc>
                <a:spcPct val="100000"/>
              </a:lnSpc>
              <a:spcBef>
                <a:spcPts val="0"/>
              </a:spcBef>
              <a:buClr>
                <a:srgbClr val="595959"/>
              </a:buClr>
              <a:buSzPts val="2000"/>
              <a:buNone/>
            </a:pPr>
            <a:r>
              <a:rPr lang="en" sz="2400" dirty="0">
                <a:solidFill>
                  <a:srgbClr val="595959"/>
                </a:solidFill>
              </a:rPr>
              <a:t>Sig securely identifies the signing quorum:</a:t>
            </a:r>
          </a:p>
          <a:p>
            <a:pPr marL="101600" lvl="0" indent="0" algn="l" rtl="0">
              <a:lnSpc>
                <a:spcPct val="100000"/>
              </a:lnSpc>
              <a:spcBef>
                <a:spcPts val="0"/>
              </a:spcBef>
              <a:buClr>
                <a:srgbClr val="595959"/>
              </a:buClr>
              <a:buSzPts val="2000"/>
              <a:buNone/>
            </a:pPr>
            <a:endParaRPr lang="en" sz="2400" dirty="0">
              <a:solidFill>
                <a:srgbClr val="595959"/>
              </a:solidFill>
            </a:endParaRPr>
          </a:p>
          <a:p>
            <a:pPr marL="101600" lvl="0" indent="0" algn="l" rtl="0">
              <a:lnSpc>
                <a:spcPct val="100000"/>
              </a:lnSpc>
              <a:spcBef>
                <a:spcPts val="0"/>
              </a:spcBef>
              <a:buClr>
                <a:srgbClr val="595959"/>
              </a:buClr>
              <a:buSzPts val="2000"/>
              <a:buNone/>
            </a:pPr>
            <a:endParaRPr lang="en" sz="2400" dirty="0">
              <a:solidFill>
                <a:srgbClr val="595959"/>
              </a:solidFill>
            </a:endParaRPr>
          </a:p>
          <a:p>
            <a:pPr marL="101600" lvl="0" indent="0" algn="l" rtl="0">
              <a:lnSpc>
                <a:spcPct val="100000"/>
              </a:lnSpc>
              <a:spcBef>
                <a:spcPts val="0"/>
              </a:spcBef>
              <a:buClr>
                <a:srgbClr val="595959"/>
              </a:buClr>
              <a:buSzPts val="2000"/>
              <a:buNone/>
            </a:pPr>
            <a:endParaRPr lang="en" sz="2400" dirty="0">
              <a:solidFill>
                <a:srgbClr val="595959"/>
              </a:solidFill>
            </a:endParaRPr>
          </a:p>
          <a:p>
            <a:pPr marL="101600" lvl="0" indent="0" algn="l" rtl="0">
              <a:lnSpc>
                <a:spcPct val="100000"/>
              </a:lnSpc>
              <a:spcBef>
                <a:spcPts val="0"/>
              </a:spcBef>
              <a:buClr>
                <a:srgbClr val="595959"/>
              </a:buClr>
              <a:buSzPts val="2000"/>
              <a:buNone/>
            </a:pPr>
            <a:endParaRPr lang="en" sz="2400" dirty="0">
              <a:solidFill>
                <a:srgbClr val="595959"/>
              </a:solidFill>
            </a:endParaRPr>
          </a:p>
          <a:p>
            <a:pPr marL="101600" lvl="0" indent="0" algn="l" rtl="0">
              <a:lnSpc>
                <a:spcPct val="100000"/>
              </a:lnSpc>
              <a:spcBef>
                <a:spcPts val="0"/>
              </a:spcBef>
              <a:buClr>
                <a:srgbClr val="595959"/>
              </a:buClr>
              <a:buSzPts val="2000"/>
              <a:buNone/>
            </a:pPr>
            <a:endParaRPr lang="en" sz="2400" dirty="0">
              <a:solidFill>
                <a:srgbClr val="595959"/>
              </a:solidFill>
            </a:endParaRPr>
          </a:p>
          <a:p>
            <a:pPr marL="101600" lvl="0" indent="0" algn="l" rtl="0">
              <a:lnSpc>
                <a:spcPct val="100000"/>
              </a:lnSpc>
              <a:spcBef>
                <a:spcPts val="0"/>
              </a:spcBef>
              <a:buClr>
                <a:srgbClr val="595959"/>
              </a:buClr>
              <a:buSzPts val="2000"/>
              <a:buNone/>
            </a:pPr>
            <a:endParaRPr lang="en" sz="2400" dirty="0">
              <a:solidFill>
                <a:srgbClr val="595959"/>
              </a:solidFill>
            </a:endParaRPr>
          </a:p>
          <a:p>
            <a:pPr marL="101600" lvl="0" indent="0" algn="l" rtl="0">
              <a:lnSpc>
                <a:spcPct val="100000"/>
              </a:lnSpc>
              <a:spcBef>
                <a:spcPts val="0"/>
              </a:spcBef>
              <a:buClr>
                <a:srgbClr val="595959"/>
              </a:buClr>
              <a:buSzPts val="2000"/>
              <a:buNone/>
            </a:pPr>
            <a:endParaRPr lang="en" sz="2400" dirty="0">
              <a:solidFill>
                <a:srgbClr val="595959"/>
              </a:solidFill>
            </a:endParaRPr>
          </a:p>
          <a:p>
            <a:pPr marL="101600" lvl="0" indent="0" algn="l" rtl="0">
              <a:lnSpc>
                <a:spcPct val="100000"/>
              </a:lnSpc>
              <a:spcBef>
                <a:spcPts val="0"/>
              </a:spcBef>
              <a:buClr>
                <a:srgbClr val="595959"/>
              </a:buClr>
              <a:buSzPts val="2000"/>
              <a:buNone/>
            </a:pPr>
            <a:endParaRPr lang="en" sz="2400" dirty="0">
              <a:solidFill>
                <a:srgbClr val="595959"/>
              </a:solidFill>
            </a:endParaRPr>
          </a:p>
          <a:p>
            <a:pPr marL="101600" lvl="0" indent="0" algn="l" rtl="0">
              <a:lnSpc>
                <a:spcPct val="100000"/>
              </a:lnSpc>
              <a:spcBef>
                <a:spcPts val="0"/>
              </a:spcBef>
              <a:buClr>
                <a:srgbClr val="595959"/>
              </a:buClr>
              <a:buSzPts val="2000"/>
              <a:buNone/>
            </a:pPr>
            <a:endParaRPr lang="en" sz="2400" dirty="0">
              <a:solidFill>
                <a:srgbClr val="595959"/>
              </a:solidFill>
            </a:endParaRPr>
          </a:p>
          <a:p>
            <a:pPr marL="101600" lvl="0" indent="0" algn="l" rtl="0">
              <a:lnSpc>
                <a:spcPct val="100000"/>
              </a:lnSpc>
              <a:spcBef>
                <a:spcPts val="0"/>
              </a:spcBef>
              <a:buClr>
                <a:srgbClr val="595959"/>
              </a:buClr>
              <a:buSzPts val="2000"/>
              <a:buNone/>
            </a:pPr>
            <a:r>
              <a:rPr lang="en" sz="2400" dirty="0">
                <a:solidFill>
                  <a:srgbClr val="595959"/>
                </a:solidFill>
              </a:rPr>
              <a:t>Used in financial applications to hold people accountable</a:t>
            </a:r>
          </a:p>
        </p:txBody>
      </p:sp>
      <p:sp>
        <p:nvSpPr>
          <p:cNvPr id="146" name="Google Shape;146;p1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sz="2800" dirty="0">
                <a:solidFill>
                  <a:schemeClr val="tx1"/>
                </a:solidFill>
              </a:rPr>
              <a:t>Accountable Threshold Signatures (ATS)</a:t>
            </a:r>
            <a:endParaRPr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20594D2-3BD2-358B-DA69-8E8DCF0A28A9}"/>
                  </a:ext>
                </a:extLst>
              </p:cNvPr>
              <p:cNvSpPr txBox="1"/>
              <p:nvPr/>
            </p:nvSpPr>
            <p:spPr>
              <a:xfrm>
                <a:off x="853270" y="3343827"/>
                <a:ext cx="2471061" cy="477888"/>
              </a:xfrm>
              <a:prstGeom prst="rect">
                <a:avLst/>
              </a:prstGeom>
              <a:noFill/>
            </p:spPr>
            <p:txBody>
              <a:bodyPr wrap="none" rtlCol="0">
                <a:spAutoFit/>
              </a:bodyPr>
              <a:lstStyle/>
              <a:p>
                <a:r>
                  <a:rPr lang="en-US" sz="2400" dirty="0">
                    <a:solidFill>
                      <a:schemeClr val="accent1">
                        <a:lumMod val="50000"/>
                      </a:schemeClr>
                    </a:solidFill>
                    <a:latin typeface="PT Serif" panose="020A0603040505020204" pitchFamily="18" charset="77"/>
                  </a:rPr>
                  <a:t>Trace(</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𝑚</m:t>
                    </m:r>
                    <m:r>
                      <a:rPr lang="en-US" sz="2400" b="0" i="1" smtClean="0">
                        <a:solidFill>
                          <a:schemeClr val="accent1">
                            <a:lumMod val="50000"/>
                          </a:schemeClr>
                        </a:solidFill>
                        <a:latin typeface="Cambria Math" panose="02040503050406030204" pitchFamily="18" charset="0"/>
                      </a:rPr>
                      <m:t>, </m:t>
                    </m:r>
                    <m:sSub>
                      <m:sSubPr>
                        <m:ctrlPr>
                          <a:rPr lang="en-US" sz="24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400" b="0" i="1" smtClean="0">
                            <a:solidFill>
                              <a:schemeClr val="accent1">
                                <a:lumMod val="50000"/>
                              </a:schemeClr>
                            </a:solidFill>
                            <a:latin typeface="Cambria Math" panose="02040503050406030204" pitchFamily="18" charset="0"/>
                            <a:ea typeface="Cambria Math" panose="02040503050406030204" pitchFamily="18" charset="0"/>
                          </a:rPr>
                          <m:t>𝜎</m:t>
                        </m:r>
                      </m:e>
                      <m:sub>
                        <m:r>
                          <a:rPr lang="en-US" sz="2400" b="0" i="1" smtClean="0">
                            <a:solidFill>
                              <a:schemeClr val="accent1">
                                <a:lumMod val="50000"/>
                              </a:schemeClr>
                            </a:solidFill>
                            <a:latin typeface="Cambria Math" panose="02040503050406030204" pitchFamily="18" charset="0"/>
                            <a:ea typeface="Cambria Math" panose="02040503050406030204" pitchFamily="18" charset="0"/>
                          </a:rPr>
                          <m:t>1,2</m:t>
                        </m:r>
                      </m:sub>
                    </m:sSub>
                  </m:oMath>
                </a14:m>
                <a:r>
                  <a:rPr lang="en-US" sz="2400" dirty="0">
                    <a:solidFill>
                      <a:schemeClr val="accent1">
                        <a:lumMod val="50000"/>
                      </a:schemeClr>
                    </a:solidFill>
                    <a:latin typeface="PT Serif" panose="020A0603040505020204" pitchFamily="18" charset="77"/>
                  </a:rPr>
                  <a:t>)</a:t>
                </a:r>
              </a:p>
            </p:txBody>
          </p:sp>
        </mc:Choice>
        <mc:Fallback>
          <p:sp>
            <p:nvSpPr>
              <p:cNvPr id="7" name="TextBox 6">
                <a:extLst>
                  <a:ext uri="{FF2B5EF4-FFF2-40B4-BE49-F238E27FC236}">
                    <a16:creationId xmlns:a16="http://schemas.microsoft.com/office/drawing/2014/main" id="{520594D2-3BD2-358B-DA69-8E8DCF0A28A9}"/>
                  </a:ext>
                </a:extLst>
              </p:cNvPr>
              <p:cNvSpPr txBox="1">
                <a:spLocks noRot="1" noChangeAspect="1" noMove="1" noResize="1" noEditPoints="1" noAdjustHandles="1" noChangeArrowheads="1" noChangeShapeType="1" noTextEdit="1"/>
              </p:cNvSpPr>
              <p:nvPr/>
            </p:nvSpPr>
            <p:spPr>
              <a:xfrm>
                <a:off x="853270" y="3343827"/>
                <a:ext cx="2471061" cy="477888"/>
              </a:xfrm>
              <a:prstGeom prst="rect">
                <a:avLst/>
              </a:prstGeom>
              <a:blipFill>
                <a:blip r:embed="rId3"/>
                <a:stretch>
                  <a:fillRect l="-4103" t="-10526" r="-3077" b="-26316"/>
                </a:stretch>
              </a:blipFill>
            </p:spPr>
            <p:txBody>
              <a:bodyPr/>
              <a:lstStyle/>
              <a:p>
                <a:r>
                  <a:rPr lang="en-US">
                    <a:noFill/>
                  </a:rPr>
                  <a:t> </a:t>
                </a:r>
              </a:p>
            </p:txBody>
          </p:sp>
        </mc:Fallback>
      </mc:AlternateContent>
      <p:pic>
        <p:nvPicPr>
          <p:cNvPr id="11" name="Google Shape;74;p15">
            <a:extLst>
              <a:ext uri="{FF2B5EF4-FFF2-40B4-BE49-F238E27FC236}">
                <a16:creationId xmlns:a16="http://schemas.microsoft.com/office/drawing/2014/main" id="{A2A3AA32-7186-02C8-1A74-376D174F636A}"/>
              </a:ext>
            </a:extLst>
          </p:cNvPr>
          <p:cNvPicPr preferRelativeResize="0"/>
          <p:nvPr/>
        </p:nvPicPr>
        <p:blipFill>
          <a:blip r:embed="rId4">
            <a:alphaModFix/>
          </a:blip>
          <a:stretch>
            <a:fillRect/>
          </a:stretch>
        </p:blipFill>
        <p:spPr>
          <a:xfrm>
            <a:off x="1819823" y="1211957"/>
            <a:ext cx="834050" cy="1152898"/>
          </a:xfrm>
          <a:prstGeom prst="rect">
            <a:avLst/>
          </a:prstGeom>
          <a:noFill/>
          <a:ln>
            <a:noFill/>
          </a:ln>
        </p:spPr>
      </p:pic>
      <mc:AlternateContent xmlns:mc="http://schemas.openxmlformats.org/markup-compatibility/2006">
        <mc:Choice xmlns:a14="http://schemas.microsoft.com/office/drawing/2010/main" Requires="a14">
          <p:sp>
            <p:nvSpPr>
              <p:cNvPr id="12" name="Google Shape;75;p15">
                <a:extLst>
                  <a:ext uri="{FF2B5EF4-FFF2-40B4-BE49-F238E27FC236}">
                    <a16:creationId xmlns:a16="http://schemas.microsoft.com/office/drawing/2014/main" id="{C066617B-6DCC-6ED3-FD96-60176DAF12C1}"/>
                  </a:ext>
                </a:extLst>
              </p:cNvPr>
              <p:cNvSpPr txBox="1"/>
              <p:nvPr/>
            </p:nvSpPr>
            <p:spPr>
              <a:xfrm>
                <a:off x="1900944" y="220257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p:sp>
            <p:nvSpPr>
              <p:cNvPr id="12" name="Google Shape;75;p15">
                <a:extLst>
                  <a:ext uri="{FF2B5EF4-FFF2-40B4-BE49-F238E27FC236}">
                    <a16:creationId xmlns:a16="http://schemas.microsoft.com/office/drawing/2014/main" id="{C066617B-6DCC-6ED3-FD96-60176DAF12C1}"/>
                  </a:ext>
                </a:extLst>
              </p:cNvPr>
              <p:cNvSpPr txBox="1">
                <a:spLocks noRot="1" noChangeAspect="1" noMove="1" noResize="1" noEditPoints="1" noAdjustHandles="1" noChangeArrowheads="1" noChangeShapeType="1" noTextEdit="1"/>
              </p:cNvSpPr>
              <p:nvPr/>
            </p:nvSpPr>
            <p:spPr>
              <a:xfrm>
                <a:off x="1900944" y="2202572"/>
                <a:ext cx="656512" cy="492412"/>
              </a:xfrm>
              <a:prstGeom prst="rect">
                <a:avLst/>
              </a:prstGeom>
              <a:blipFill>
                <a:blip r:embed="rId5"/>
                <a:stretch>
                  <a:fillRect/>
                </a:stretch>
              </a:blipFill>
              <a:ln>
                <a:noFill/>
              </a:ln>
            </p:spPr>
            <p:txBody>
              <a:bodyPr/>
              <a:lstStyle/>
              <a:p>
                <a:r>
                  <a:rPr lang="en-US">
                    <a:noFill/>
                  </a:rPr>
                  <a:t> </a:t>
                </a:r>
              </a:p>
            </p:txBody>
          </p:sp>
        </mc:Fallback>
      </mc:AlternateContent>
      <p:pic>
        <p:nvPicPr>
          <p:cNvPr id="13" name="Google Shape;77;p15">
            <a:extLst>
              <a:ext uri="{FF2B5EF4-FFF2-40B4-BE49-F238E27FC236}">
                <a16:creationId xmlns:a16="http://schemas.microsoft.com/office/drawing/2014/main" id="{1B14A58D-03C7-7D93-202E-9E7048A85EE4}"/>
              </a:ext>
            </a:extLst>
          </p:cNvPr>
          <p:cNvPicPr preferRelativeResize="0"/>
          <p:nvPr/>
        </p:nvPicPr>
        <p:blipFill>
          <a:blip r:embed="rId6">
            <a:alphaModFix/>
          </a:blip>
          <a:stretch>
            <a:fillRect/>
          </a:stretch>
        </p:blipFill>
        <p:spPr>
          <a:xfrm>
            <a:off x="3777835" y="1269138"/>
            <a:ext cx="834050" cy="1095717"/>
          </a:xfrm>
          <a:prstGeom prst="rect">
            <a:avLst/>
          </a:prstGeom>
          <a:noFill/>
          <a:ln>
            <a:noFill/>
          </a:ln>
        </p:spPr>
      </p:pic>
      <p:pic>
        <p:nvPicPr>
          <p:cNvPr id="14" name="Google Shape;79;p15">
            <a:extLst>
              <a:ext uri="{FF2B5EF4-FFF2-40B4-BE49-F238E27FC236}">
                <a16:creationId xmlns:a16="http://schemas.microsoft.com/office/drawing/2014/main" id="{E691D3D8-1893-0633-A3D8-3E8A836D1B0E}"/>
              </a:ext>
            </a:extLst>
          </p:cNvPr>
          <p:cNvPicPr preferRelativeResize="0"/>
          <p:nvPr/>
        </p:nvPicPr>
        <p:blipFill>
          <a:blip r:embed="rId7">
            <a:alphaModFix/>
          </a:blip>
          <a:stretch>
            <a:fillRect/>
          </a:stretch>
        </p:blipFill>
        <p:spPr>
          <a:xfrm>
            <a:off x="5725168" y="1201992"/>
            <a:ext cx="909710" cy="1152900"/>
          </a:xfrm>
          <a:prstGeom prst="rect">
            <a:avLst/>
          </a:prstGeom>
          <a:noFill/>
          <a:ln>
            <a:noFill/>
          </a:ln>
        </p:spPr>
      </p:pic>
      <mc:AlternateContent xmlns:mc="http://schemas.openxmlformats.org/markup-compatibility/2006">
        <mc:Choice xmlns:a14="http://schemas.microsoft.com/office/drawing/2010/main" Requires="a14">
          <p:sp>
            <p:nvSpPr>
              <p:cNvPr id="15" name="Google Shape;85;p15">
                <a:extLst>
                  <a:ext uri="{FF2B5EF4-FFF2-40B4-BE49-F238E27FC236}">
                    <a16:creationId xmlns:a16="http://schemas.microsoft.com/office/drawing/2014/main" id="{B8B33213-A3B3-7078-F3F7-C79B89FA5C90}"/>
                  </a:ext>
                </a:extLst>
              </p:cNvPr>
              <p:cNvSpPr txBox="1"/>
              <p:nvPr/>
            </p:nvSpPr>
            <p:spPr>
              <a:xfrm>
                <a:off x="3930106" y="219390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p:sp>
            <p:nvSpPr>
              <p:cNvPr id="15" name="Google Shape;85;p15">
                <a:extLst>
                  <a:ext uri="{FF2B5EF4-FFF2-40B4-BE49-F238E27FC236}">
                    <a16:creationId xmlns:a16="http://schemas.microsoft.com/office/drawing/2014/main" id="{B8B33213-A3B3-7078-F3F7-C79B89FA5C90}"/>
                  </a:ext>
                </a:extLst>
              </p:cNvPr>
              <p:cNvSpPr txBox="1">
                <a:spLocks noRot="1" noChangeAspect="1" noMove="1" noResize="1" noEditPoints="1" noAdjustHandles="1" noChangeArrowheads="1" noChangeShapeType="1" noTextEdit="1"/>
              </p:cNvSpPr>
              <p:nvPr/>
            </p:nvSpPr>
            <p:spPr>
              <a:xfrm>
                <a:off x="3930106" y="2193905"/>
                <a:ext cx="719601" cy="492412"/>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Google Shape;86;p15">
                <a:extLst>
                  <a:ext uri="{FF2B5EF4-FFF2-40B4-BE49-F238E27FC236}">
                    <a16:creationId xmlns:a16="http://schemas.microsoft.com/office/drawing/2014/main" id="{D86244D9-C8C9-5858-5B64-9C9D069535C0}"/>
                  </a:ext>
                </a:extLst>
              </p:cNvPr>
              <p:cNvSpPr txBox="1"/>
              <p:nvPr/>
            </p:nvSpPr>
            <p:spPr>
              <a:xfrm>
                <a:off x="5725168" y="217598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p:sp>
            <p:nvSpPr>
              <p:cNvPr id="16" name="Google Shape;86;p15">
                <a:extLst>
                  <a:ext uri="{FF2B5EF4-FFF2-40B4-BE49-F238E27FC236}">
                    <a16:creationId xmlns:a16="http://schemas.microsoft.com/office/drawing/2014/main" id="{D86244D9-C8C9-5858-5B64-9C9D069535C0}"/>
                  </a:ext>
                </a:extLst>
              </p:cNvPr>
              <p:cNvSpPr txBox="1">
                <a:spLocks noRot="1" noChangeAspect="1" noMove="1" noResize="1" noEditPoints="1" noAdjustHandles="1" noChangeArrowheads="1" noChangeShapeType="1" noTextEdit="1"/>
              </p:cNvSpPr>
              <p:nvPr/>
            </p:nvSpPr>
            <p:spPr>
              <a:xfrm>
                <a:off x="5725168" y="2175986"/>
                <a:ext cx="834050" cy="49241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Google Shape;86;p15">
                <a:extLst>
                  <a:ext uri="{FF2B5EF4-FFF2-40B4-BE49-F238E27FC236}">
                    <a16:creationId xmlns:a16="http://schemas.microsoft.com/office/drawing/2014/main" id="{AC8B3E51-5977-4E11-36B7-96CF4AFCB9F0}"/>
                  </a:ext>
                </a:extLst>
              </p:cNvPr>
              <p:cNvSpPr txBox="1"/>
              <p:nvPr/>
            </p:nvSpPr>
            <p:spPr>
              <a:xfrm>
                <a:off x="6853866" y="1898136"/>
                <a:ext cx="1415735"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m:t>
                      </m:r>
                    </m:oMath>
                  </m:oMathPara>
                </a14:m>
                <a:endParaRPr sz="2000" baseline="-25000" dirty="0"/>
              </a:p>
            </p:txBody>
          </p:sp>
        </mc:Choice>
        <mc:Fallback>
          <p:sp>
            <p:nvSpPr>
              <p:cNvPr id="17" name="Google Shape;86;p15">
                <a:extLst>
                  <a:ext uri="{FF2B5EF4-FFF2-40B4-BE49-F238E27FC236}">
                    <a16:creationId xmlns:a16="http://schemas.microsoft.com/office/drawing/2014/main" id="{AC8B3E51-5977-4E11-36B7-96CF4AFCB9F0}"/>
                  </a:ext>
                </a:extLst>
              </p:cNvPr>
              <p:cNvSpPr txBox="1">
                <a:spLocks noRot="1" noChangeAspect="1" noMove="1" noResize="1" noEditPoints="1" noAdjustHandles="1" noChangeArrowheads="1" noChangeShapeType="1" noTextEdit="1"/>
              </p:cNvSpPr>
              <p:nvPr/>
            </p:nvSpPr>
            <p:spPr>
              <a:xfrm>
                <a:off x="6853866" y="1898136"/>
                <a:ext cx="1415735" cy="793072"/>
              </a:xfrm>
              <a:prstGeom prst="rect">
                <a:avLst/>
              </a:prstGeom>
              <a:blipFill>
                <a:blip r:embed="rId10"/>
                <a:stretch>
                  <a:fillRect l="-4425" r="-885" b="-3175"/>
                </a:stretch>
              </a:blipFill>
              <a:ln>
                <a:noFill/>
              </a:ln>
            </p:spPr>
            <p:txBody>
              <a:bodyPr/>
              <a:lstStyle/>
              <a:p>
                <a:r>
                  <a:rPr lang="en-US">
                    <a:noFill/>
                  </a:rPr>
                  <a:t> </a:t>
                </a:r>
              </a:p>
            </p:txBody>
          </p:sp>
        </mc:Fallback>
      </mc:AlternateContent>
      <p:cxnSp>
        <p:nvCxnSpPr>
          <p:cNvPr id="18" name="Google Shape;246;p26">
            <a:extLst>
              <a:ext uri="{FF2B5EF4-FFF2-40B4-BE49-F238E27FC236}">
                <a16:creationId xmlns:a16="http://schemas.microsoft.com/office/drawing/2014/main" id="{D1246570-6449-CA3F-60DD-4E3EF890F9E4}"/>
              </a:ext>
            </a:extLst>
          </p:cNvPr>
          <p:cNvCxnSpPr>
            <a:cxnSpLocks/>
          </p:cNvCxnSpPr>
          <p:nvPr/>
        </p:nvCxnSpPr>
        <p:spPr>
          <a:xfrm>
            <a:off x="2479040" y="2650706"/>
            <a:ext cx="518160" cy="429233"/>
          </a:xfrm>
          <a:prstGeom prst="straightConnector1">
            <a:avLst/>
          </a:prstGeom>
          <a:noFill/>
          <a:ln w="9525" cap="flat" cmpd="sng">
            <a:solidFill>
              <a:schemeClr val="dk2"/>
            </a:solidFill>
            <a:prstDash val="solid"/>
            <a:round/>
            <a:headEnd type="none" w="med" len="med"/>
            <a:tailEnd type="triangle" w="med" len="med"/>
          </a:ln>
        </p:spPr>
      </p:cxnSp>
      <p:cxnSp>
        <p:nvCxnSpPr>
          <p:cNvPr id="19" name="Google Shape;247;p26">
            <a:extLst>
              <a:ext uri="{FF2B5EF4-FFF2-40B4-BE49-F238E27FC236}">
                <a16:creationId xmlns:a16="http://schemas.microsoft.com/office/drawing/2014/main" id="{E2845BBC-EF5E-652A-953C-0B90A6FA92B4}"/>
              </a:ext>
            </a:extLst>
          </p:cNvPr>
          <p:cNvCxnSpPr>
            <a:cxnSpLocks/>
          </p:cNvCxnSpPr>
          <p:nvPr/>
        </p:nvCxnSpPr>
        <p:spPr>
          <a:xfrm flipH="1">
            <a:off x="3531656" y="2650706"/>
            <a:ext cx="627795" cy="429233"/>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9F9FEB8-AA53-AE1C-9BA6-C141EF713AA8}"/>
                  </a:ext>
                </a:extLst>
              </p:cNvPr>
              <p:cNvSpPr txBox="1"/>
              <p:nvPr/>
            </p:nvSpPr>
            <p:spPr>
              <a:xfrm>
                <a:off x="2562433" y="2875280"/>
                <a:ext cx="1430447"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1,2</m:t>
                          </m:r>
                        </m:sub>
                      </m:sSub>
                    </m:oMath>
                  </m:oMathPara>
                </a14:m>
                <a:endParaRPr lang="en-US" sz="2400" dirty="0"/>
              </a:p>
            </p:txBody>
          </p:sp>
        </mc:Choice>
        <mc:Fallback>
          <p:sp>
            <p:nvSpPr>
              <p:cNvPr id="20" name="TextBox 19">
                <a:extLst>
                  <a:ext uri="{FF2B5EF4-FFF2-40B4-BE49-F238E27FC236}">
                    <a16:creationId xmlns:a16="http://schemas.microsoft.com/office/drawing/2014/main" id="{69F9FEB8-AA53-AE1C-9BA6-C141EF713AA8}"/>
                  </a:ext>
                </a:extLst>
              </p:cNvPr>
              <p:cNvSpPr txBox="1">
                <a:spLocks noRot="1" noChangeAspect="1" noMove="1" noResize="1" noEditPoints="1" noAdjustHandles="1" noChangeArrowheads="1" noChangeShapeType="1" noTextEdit="1"/>
              </p:cNvSpPr>
              <p:nvPr/>
            </p:nvSpPr>
            <p:spPr>
              <a:xfrm>
                <a:off x="2562433" y="2875280"/>
                <a:ext cx="1430447" cy="477888"/>
              </a:xfrm>
              <a:prstGeom prst="rect">
                <a:avLst/>
              </a:prstGeom>
              <a:blipFill>
                <a:blip r:embed="rId11"/>
                <a:stretch>
                  <a:fillRect/>
                </a:stretch>
              </a:blipFill>
            </p:spPr>
            <p:txBody>
              <a:bodyPr/>
              <a:lstStyle/>
              <a:p>
                <a:r>
                  <a:rPr lang="en-US">
                    <a:noFill/>
                  </a:rPr>
                  <a:t> </a:t>
                </a:r>
              </a:p>
            </p:txBody>
          </p:sp>
        </mc:Fallback>
      </mc:AlternateContent>
      <p:cxnSp>
        <p:nvCxnSpPr>
          <p:cNvPr id="21" name="Google Shape;246;p26">
            <a:extLst>
              <a:ext uri="{FF2B5EF4-FFF2-40B4-BE49-F238E27FC236}">
                <a16:creationId xmlns:a16="http://schemas.microsoft.com/office/drawing/2014/main" id="{86982944-A179-B71D-36AE-8025D55405FA}"/>
              </a:ext>
            </a:extLst>
          </p:cNvPr>
          <p:cNvCxnSpPr>
            <a:cxnSpLocks/>
          </p:cNvCxnSpPr>
          <p:nvPr/>
        </p:nvCxnSpPr>
        <p:spPr>
          <a:xfrm>
            <a:off x="4572000" y="2650706"/>
            <a:ext cx="412551" cy="346494"/>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247;p26">
            <a:extLst>
              <a:ext uri="{FF2B5EF4-FFF2-40B4-BE49-F238E27FC236}">
                <a16:creationId xmlns:a16="http://schemas.microsoft.com/office/drawing/2014/main" id="{4FD46A45-D53B-F040-5EF8-7E6F54BC599E}"/>
              </a:ext>
            </a:extLst>
          </p:cNvPr>
          <p:cNvCxnSpPr>
            <a:cxnSpLocks/>
            <a:stCxn id="16" idx="2"/>
          </p:cNvCxnSpPr>
          <p:nvPr/>
        </p:nvCxnSpPr>
        <p:spPr>
          <a:xfrm flipH="1">
            <a:off x="5506720" y="2668398"/>
            <a:ext cx="635473" cy="328802"/>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7C23251-D837-670E-0A06-9232DB802F3E}"/>
                  </a:ext>
                </a:extLst>
              </p:cNvPr>
              <p:cNvSpPr txBox="1"/>
              <p:nvPr/>
            </p:nvSpPr>
            <p:spPr>
              <a:xfrm>
                <a:off x="4533540" y="2865523"/>
                <a:ext cx="1430447" cy="4778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2,3</m:t>
                          </m:r>
                        </m:sub>
                      </m:sSub>
                    </m:oMath>
                  </m:oMathPara>
                </a14:m>
                <a:endParaRPr lang="en-US" sz="2400" dirty="0"/>
              </a:p>
            </p:txBody>
          </p:sp>
        </mc:Choice>
        <mc:Fallback>
          <p:sp>
            <p:nvSpPr>
              <p:cNvPr id="23" name="TextBox 22">
                <a:extLst>
                  <a:ext uri="{FF2B5EF4-FFF2-40B4-BE49-F238E27FC236}">
                    <a16:creationId xmlns:a16="http://schemas.microsoft.com/office/drawing/2014/main" id="{77C23251-D837-670E-0A06-9232DB802F3E}"/>
                  </a:ext>
                </a:extLst>
              </p:cNvPr>
              <p:cNvSpPr txBox="1">
                <a:spLocks noRot="1" noChangeAspect="1" noMove="1" noResize="1" noEditPoints="1" noAdjustHandles="1" noChangeArrowheads="1" noChangeShapeType="1" noTextEdit="1"/>
              </p:cNvSpPr>
              <p:nvPr/>
            </p:nvSpPr>
            <p:spPr>
              <a:xfrm>
                <a:off x="4533540" y="2865523"/>
                <a:ext cx="1430447" cy="477888"/>
              </a:xfrm>
              <a:prstGeom prst="rect">
                <a:avLst/>
              </a:prstGeom>
              <a:blipFill>
                <a:blip r:embed="rId12"/>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BD8542FB-470A-6BF7-7A6C-F17A639F0393}"/>
              </a:ext>
            </a:extLst>
          </p:cNvPr>
          <p:cNvCxnSpPr>
            <a:cxnSpLocks/>
            <a:stCxn id="20" idx="2"/>
            <a:endCxn id="32" idx="0"/>
          </p:cNvCxnSpPr>
          <p:nvPr/>
        </p:nvCxnSpPr>
        <p:spPr>
          <a:xfrm flipH="1">
            <a:off x="3277656" y="3353168"/>
            <a:ext cx="1" cy="5411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3972729-0639-7303-E487-D8297489F150}"/>
              </a:ext>
            </a:extLst>
          </p:cNvPr>
          <p:cNvCxnSpPr>
            <a:cxnSpLocks/>
            <a:stCxn id="23" idx="2"/>
            <a:endCxn id="33" idx="0"/>
          </p:cNvCxnSpPr>
          <p:nvPr/>
        </p:nvCxnSpPr>
        <p:spPr>
          <a:xfrm flipH="1">
            <a:off x="5248763" y="3343411"/>
            <a:ext cx="1" cy="53016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50F2C51-CC64-6FB1-1D32-6E0C93893B1D}"/>
                  </a:ext>
                </a:extLst>
              </p:cNvPr>
              <p:cNvSpPr txBox="1"/>
              <p:nvPr/>
            </p:nvSpPr>
            <p:spPr>
              <a:xfrm>
                <a:off x="5248763" y="3343284"/>
                <a:ext cx="2478179" cy="477888"/>
              </a:xfrm>
              <a:prstGeom prst="rect">
                <a:avLst/>
              </a:prstGeom>
              <a:noFill/>
            </p:spPr>
            <p:txBody>
              <a:bodyPr wrap="none" rtlCol="0">
                <a:spAutoFit/>
              </a:bodyPr>
              <a:lstStyle/>
              <a:p>
                <a:r>
                  <a:rPr lang="en-US" sz="2400" dirty="0">
                    <a:solidFill>
                      <a:schemeClr val="accent1">
                        <a:lumMod val="50000"/>
                      </a:schemeClr>
                    </a:solidFill>
                    <a:latin typeface="PT Serif" panose="020A0603040505020204" pitchFamily="18" charset="77"/>
                  </a:rPr>
                  <a:t>Trace(</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𝑚</m:t>
                    </m:r>
                    <m:r>
                      <a:rPr lang="en-US" sz="2400" b="0" i="1" smtClean="0">
                        <a:solidFill>
                          <a:schemeClr val="accent1">
                            <a:lumMod val="50000"/>
                          </a:schemeClr>
                        </a:solidFill>
                        <a:latin typeface="Cambria Math" panose="02040503050406030204" pitchFamily="18" charset="0"/>
                      </a:rPr>
                      <m:t>, </m:t>
                    </m:r>
                    <m:sSub>
                      <m:sSubPr>
                        <m:ctrlPr>
                          <a:rPr lang="en-US" sz="24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400" b="0" i="1" smtClean="0">
                            <a:solidFill>
                              <a:schemeClr val="accent1">
                                <a:lumMod val="50000"/>
                              </a:schemeClr>
                            </a:solidFill>
                            <a:latin typeface="Cambria Math" panose="02040503050406030204" pitchFamily="18" charset="0"/>
                            <a:ea typeface="Cambria Math" panose="02040503050406030204" pitchFamily="18" charset="0"/>
                          </a:rPr>
                          <m:t>𝜎</m:t>
                        </m:r>
                      </m:e>
                      <m:sub>
                        <m:r>
                          <a:rPr lang="en-US" sz="2400" b="0" i="1" smtClean="0">
                            <a:solidFill>
                              <a:schemeClr val="accent1">
                                <a:lumMod val="50000"/>
                              </a:schemeClr>
                            </a:solidFill>
                            <a:latin typeface="Cambria Math" panose="02040503050406030204" pitchFamily="18" charset="0"/>
                            <a:ea typeface="Cambria Math" panose="02040503050406030204" pitchFamily="18" charset="0"/>
                          </a:rPr>
                          <m:t>2,3</m:t>
                        </m:r>
                      </m:sub>
                    </m:sSub>
                  </m:oMath>
                </a14:m>
                <a:r>
                  <a:rPr lang="en-US" sz="2400" dirty="0">
                    <a:solidFill>
                      <a:schemeClr val="accent1">
                        <a:lumMod val="50000"/>
                      </a:schemeClr>
                    </a:solidFill>
                    <a:latin typeface="PT Serif" panose="020A0603040505020204" pitchFamily="18" charset="77"/>
                  </a:rPr>
                  <a:t>)</a:t>
                </a:r>
              </a:p>
            </p:txBody>
          </p:sp>
        </mc:Choice>
        <mc:Fallback>
          <p:sp>
            <p:nvSpPr>
              <p:cNvPr id="31" name="TextBox 30">
                <a:extLst>
                  <a:ext uri="{FF2B5EF4-FFF2-40B4-BE49-F238E27FC236}">
                    <a16:creationId xmlns:a16="http://schemas.microsoft.com/office/drawing/2014/main" id="{F50F2C51-CC64-6FB1-1D32-6E0C93893B1D}"/>
                  </a:ext>
                </a:extLst>
              </p:cNvPr>
              <p:cNvSpPr txBox="1">
                <a:spLocks noRot="1" noChangeAspect="1" noMove="1" noResize="1" noEditPoints="1" noAdjustHandles="1" noChangeArrowheads="1" noChangeShapeType="1" noTextEdit="1"/>
              </p:cNvSpPr>
              <p:nvPr/>
            </p:nvSpPr>
            <p:spPr>
              <a:xfrm>
                <a:off x="5248763" y="3343284"/>
                <a:ext cx="2478179" cy="477888"/>
              </a:xfrm>
              <a:prstGeom prst="rect">
                <a:avLst/>
              </a:prstGeom>
              <a:blipFill>
                <a:blip r:embed="rId13"/>
                <a:stretch>
                  <a:fillRect l="-4082" t="-10526" r="-2551" b="-26316"/>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5926E39-A511-EEFC-D01E-71D3D3C2707B}"/>
              </a:ext>
            </a:extLst>
          </p:cNvPr>
          <p:cNvSpPr txBox="1"/>
          <p:nvPr/>
        </p:nvSpPr>
        <p:spPr>
          <a:xfrm>
            <a:off x="2718856" y="3894310"/>
            <a:ext cx="1117600" cy="461665"/>
          </a:xfrm>
          <a:prstGeom prst="rect">
            <a:avLst/>
          </a:prstGeom>
          <a:noFill/>
        </p:spPr>
        <p:txBody>
          <a:bodyPr wrap="square" rtlCol="0">
            <a:spAutoFit/>
          </a:bodyPr>
          <a:lstStyle/>
          <a:p>
            <a:r>
              <a:rPr lang="en-US" sz="2400" dirty="0">
                <a:solidFill>
                  <a:schemeClr val="bg2"/>
                </a:solidFill>
                <a:latin typeface="PT Serif" panose="020A0603040505020204" pitchFamily="18" charset="77"/>
              </a:rPr>
              <a:t>{ 1 , 2 }</a:t>
            </a:r>
          </a:p>
        </p:txBody>
      </p:sp>
      <p:sp>
        <p:nvSpPr>
          <p:cNvPr id="33" name="TextBox 32">
            <a:extLst>
              <a:ext uri="{FF2B5EF4-FFF2-40B4-BE49-F238E27FC236}">
                <a16:creationId xmlns:a16="http://schemas.microsoft.com/office/drawing/2014/main" id="{9A6FFD68-20F0-9C2E-FF9A-7C51CB3E548F}"/>
              </a:ext>
            </a:extLst>
          </p:cNvPr>
          <p:cNvSpPr txBox="1"/>
          <p:nvPr/>
        </p:nvSpPr>
        <p:spPr>
          <a:xfrm>
            <a:off x="4689963" y="3873573"/>
            <a:ext cx="1117600" cy="461665"/>
          </a:xfrm>
          <a:prstGeom prst="rect">
            <a:avLst/>
          </a:prstGeom>
          <a:noFill/>
        </p:spPr>
        <p:txBody>
          <a:bodyPr wrap="square" rtlCol="0">
            <a:spAutoFit/>
          </a:bodyPr>
          <a:lstStyle/>
          <a:p>
            <a:r>
              <a:rPr lang="en-US" sz="2400" dirty="0">
                <a:solidFill>
                  <a:schemeClr val="bg2"/>
                </a:solidFill>
                <a:latin typeface="PT Serif" panose="020A0603040505020204" pitchFamily="18" charset="77"/>
              </a:rPr>
              <a:t>{ 2 , 3 }</a:t>
            </a:r>
          </a:p>
        </p:txBody>
      </p:sp>
    </p:spTree>
    <p:extLst>
      <p:ext uri="{BB962C8B-B14F-4D97-AF65-F5344CB8AC3E}">
        <p14:creationId xmlns:p14="http://schemas.microsoft.com/office/powerpoint/2010/main" val="18197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down)">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childTnLst>
                                </p:cTn>
                              </p:par>
                              <p:par>
                                <p:cTn id="58" presetID="10"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anim calcmode="lin" valueType="num">
                                      <p:cBhvr>
                                        <p:cTn id="70" dur="1000" fill="hold"/>
                                        <p:tgtEl>
                                          <p:spTgt spid="31"/>
                                        </p:tgtEl>
                                        <p:attrNameLst>
                                          <p:attrName>ppt_x</p:attrName>
                                        </p:attrNameLst>
                                      </p:cBhvr>
                                      <p:tavLst>
                                        <p:tav tm="0">
                                          <p:val>
                                            <p:strVal val="#ppt_x"/>
                                          </p:val>
                                        </p:tav>
                                        <p:tav tm="100000">
                                          <p:val>
                                            <p:strVal val="#ppt_x"/>
                                          </p:val>
                                        </p:tav>
                                      </p:tavLst>
                                    </p:anim>
                                    <p:anim calcmode="lin" valueType="num">
                                      <p:cBhvr>
                                        <p:cTn id="7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4">
                                            <p:txEl>
                                              <p:pRg st="10" end="10"/>
                                            </p:txEl>
                                          </p:spTgt>
                                        </p:tgtEl>
                                        <p:attrNameLst>
                                          <p:attrName>style.visibility</p:attrName>
                                        </p:attrNameLst>
                                      </p:cBhvr>
                                      <p:to>
                                        <p:strVal val="visible"/>
                                      </p:to>
                                    </p:set>
                                    <p:animEffect transition="in" filter="wipe(down)">
                                      <p:cBhvr>
                                        <p:cTn id="80" dur="500"/>
                                        <p:tgtEl>
                                          <p:spTgt spid="2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7" grpId="0"/>
      <p:bldP spid="17" grpId="0"/>
      <p:bldP spid="20" grpId="0"/>
      <p:bldP spid="23" grpId="0"/>
      <p:bldP spid="31" grpId="0"/>
      <p:bldP spid="32" grpId="0"/>
      <p:bldP spid="33"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9872</TotalTime>
  <Words>5481</Words>
  <Application>Microsoft Macintosh PowerPoint</Application>
  <PresentationFormat>On-screen Show (16:9)</PresentationFormat>
  <Paragraphs>507</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Wingdings</vt:lpstr>
      <vt:lpstr>PT Serif</vt:lpstr>
      <vt:lpstr>Arial</vt:lpstr>
      <vt:lpstr>Cambria Math</vt:lpstr>
      <vt:lpstr>Simple Light</vt:lpstr>
      <vt:lpstr>Proactive Refresh for  Accountable Threshold Signatures</vt:lpstr>
      <vt:lpstr>Signatures</vt:lpstr>
      <vt:lpstr>Signatures</vt:lpstr>
      <vt:lpstr>Unforgeability of Signatures</vt:lpstr>
      <vt:lpstr>t-out-of-n Threshold Signatures [D87]</vt:lpstr>
      <vt:lpstr>Two types of Threshold Signatures </vt:lpstr>
      <vt:lpstr>Private Threshold Signatures</vt:lpstr>
      <vt:lpstr>Private Threshold Signatures</vt:lpstr>
      <vt:lpstr>Accountable Threshold Signatures (ATS)</vt:lpstr>
      <vt:lpstr>Accountable Threshold Signatures (ATS)</vt:lpstr>
      <vt:lpstr>The Trivial ATS</vt:lpstr>
      <vt:lpstr>The Trivial ATS</vt:lpstr>
      <vt:lpstr>Problem: Perpetual Leakage!</vt:lpstr>
      <vt:lpstr>Solution: Threshold Sigs with Proactive Refresh [OY91]</vt:lpstr>
      <vt:lpstr>Existing Threshold Schemes</vt:lpstr>
      <vt:lpstr>The Trivial ATS is not Refreshable</vt:lpstr>
      <vt:lpstr>The Trivial ATS is not Refreshable</vt:lpstr>
      <vt:lpstr>The Trivial ATS is not Refreshable</vt:lpstr>
      <vt:lpstr>The Trivial ATS is not Refreshable</vt:lpstr>
      <vt:lpstr>The Trivial ATS is not Refreshable</vt:lpstr>
      <vt:lpstr>This work</vt:lpstr>
      <vt:lpstr>Defining Security for an ATS with Proactive Refresh</vt:lpstr>
      <vt:lpstr>uf-1 Unforgeability for an ATS with Proactive Refresh</vt:lpstr>
      <vt:lpstr>acc-1 Accountability for an ATS with Proactive Refresh</vt:lpstr>
      <vt:lpstr>Our Constructions for ATS with Proactive Refresh</vt:lpstr>
      <vt:lpstr>BLS Signatures Overview</vt:lpstr>
      <vt:lpstr>BLS-based ATS (no Proactive Refresh)</vt:lpstr>
      <vt:lpstr>BLS-based ATS (no Proactive Refresh)</vt:lpstr>
      <vt:lpstr>BLS-based ATS (no Proactive Refresh)</vt:lpstr>
      <vt:lpstr>Adding Proactive Refresh to BLS-based ATS - Attempt 1</vt:lpstr>
      <vt:lpstr>BLS-PR: Adding Proactive Refresh to BLS-based ATS</vt:lpstr>
      <vt:lpstr>Security Analysis</vt:lpstr>
      <vt:lpstr>Summary</vt:lpstr>
      <vt:lpstr>Conclusions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Proactive Refresh for  Accountable Threshold Signatures</dc:title>
  <cp:lastModifiedBy>Aditi Partap</cp:lastModifiedBy>
  <cp:revision>795</cp:revision>
  <dcterms:modified xsi:type="dcterms:W3CDTF">2023-04-13T19:06:40Z</dcterms:modified>
</cp:coreProperties>
</file>